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97" r:id="rId15"/>
    <p:sldId id="269" r:id="rId16"/>
    <p:sldId id="270" r:id="rId17"/>
    <p:sldId id="271" r:id="rId18"/>
    <p:sldId id="272"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77" r:id="rId34"/>
    <p:sldId id="289" r:id="rId35"/>
    <p:sldId id="290" r:id="rId36"/>
    <p:sldId id="291" r:id="rId37"/>
    <p:sldId id="292" r:id="rId38"/>
    <p:sldId id="293" r:id="rId39"/>
    <p:sldId id="294" r:id="rId40"/>
    <p:sldId id="301" r:id="rId41"/>
    <p:sldId id="298" r:id="rId42"/>
    <p:sldId id="300" r:id="rId43"/>
    <p:sldId id="302" r:id="rId44"/>
    <p:sldId id="303" r:id="rId45"/>
    <p:sldId id="304" r:id="rId46"/>
    <p:sldId id="305" r:id="rId47"/>
    <p:sldId id="307" r:id="rId48"/>
    <p:sldId id="306" r:id="rId49"/>
    <p:sldId id="308" r:id="rId50"/>
    <p:sldId id="309" r:id="rId51"/>
    <p:sldId id="311" r:id="rId52"/>
    <p:sldId id="312" r:id="rId53"/>
    <p:sldId id="313" r:id="rId54"/>
    <p:sldId id="31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652" autoAdjust="0"/>
    <p:restoredTop sz="94660"/>
  </p:normalViewPr>
  <p:slideViewPr>
    <p:cSldViewPr>
      <p:cViewPr varScale="1">
        <p:scale>
          <a:sx n="80" d="100"/>
          <a:sy n="80" d="100"/>
        </p:scale>
        <p:origin x="-1306"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arbin\Desktop\Book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arbin\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chart>
    <c:plotArea>
      <c:layout/>
      <c:barChart>
        <c:barDir val="col"/>
        <c:grouping val="clustered"/>
        <c:ser>
          <c:idx val="0"/>
          <c:order val="0"/>
          <c:tx>
            <c:v>croton</c:v>
          </c:tx>
          <c:dLbls>
            <c:spPr>
              <a:noFill/>
              <a:ln>
                <a:noFill/>
              </a:ln>
              <a:effectLst/>
            </c:spPr>
            <c:txPr>
              <a:bodyPr/>
              <a:lstStyle/>
              <a:p>
                <a:pPr>
                  <a:defRPr lang="en-US"/>
                </a:pPr>
                <a:endParaRPr lang="en-US"/>
              </a:p>
            </c:txPr>
            <c:showVal val="1"/>
            <c:extLst>
              <c:ext xmlns:c15="http://schemas.microsoft.com/office/drawing/2012/chart" uri="{CE6537A1-D6FC-4f65-9D91-7224C49458BB}">
                <c15:showLeaderLines val="0"/>
              </c:ext>
            </c:extLst>
          </c:dLbls>
          <c:cat>
            <c:strRef>
              <c:f>Sheet1!$A$1:$A$8</c:f>
              <c:strCache>
                <c:ptCount val="8"/>
                <c:pt idx="0">
                  <c:v>Carbohydrate</c:v>
                </c:pt>
                <c:pt idx="1">
                  <c:v>protein</c:v>
                </c:pt>
                <c:pt idx="2">
                  <c:v>amino acid</c:v>
                </c:pt>
                <c:pt idx="3">
                  <c:v>phenol</c:v>
                </c:pt>
                <c:pt idx="4">
                  <c:v>flavonoid</c:v>
                </c:pt>
                <c:pt idx="5">
                  <c:v>alkaloid</c:v>
                </c:pt>
                <c:pt idx="6">
                  <c:v>Reducing sugar</c:v>
                </c:pt>
                <c:pt idx="7">
                  <c:v>crude fibre</c:v>
                </c:pt>
              </c:strCache>
            </c:strRef>
          </c:cat>
          <c:val>
            <c:numRef>
              <c:f>Sheet1!$B$1:$B$8</c:f>
              <c:numCache>
                <c:formatCode>General</c:formatCode>
                <c:ptCount val="8"/>
                <c:pt idx="0">
                  <c:v>70.89</c:v>
                </c:pt>
                <c:pt idx="1">
                  <c:v>56.09</c:v>
                </c:pt>
                <c:pt idx="2">
                  <c:v>21.759999999999987</c:v>
                </c:pt>
                <c:pt idx="3">
                  <c:v>31.32</c:v>
                </c:pt>
                <c:pt idx="4">
                  <c:v>17.34</c:v>
                </c:pt>
                <c:pt idx="5">
                  <c:v>50.98</c:v>
                </c:pt>
                <c:pt idx="6">
                  <c:v>12.98</c:v>
                </c:pt>
                <c:pt idx="7">
                  <c:v>43.120000000000012</c:v>
                </c:pt>
              </c:numCache>
            </c:numRef>
          </c:val>
        </c:ser>
        <c:ser>
          <c:idx val="1"/>
          <c:order val="1"/>
          <c:tx>
            <c:v>Cassia</c:v>
          </c:tx>
          <c:dLbls>
            <c:spPr>
              <a:noFill/>
              <a:ln>
                <a:noFill/>
              </a:ln>
              <a:effectLst/>
            </c:spPr>
            <c:txPr>
              <a:bodyPr/>
              <a:lstStyle/>
              <a:p>
                <a:pPr>
                  <a:defRPr lang="en-US" sz="800"/>
                </a:pPr>
                <a:endParaRPr lang="en-US"/>
              </a:p>
            </c:txPr>
            <c:dLblPos val="outEnd"/>
            <c:showVal val="1"/>
            <c:extLst>
              <c:ext xmlns:c15="http://schemas.microsoft.com/office/drawing/2012/chart" uri="{CE6537A1-D6FC-4f65-9D91-7224C49458BB}">
                <c15:showLeaderLines val="0"/>
              </c:ext>
            </c:extLst>
          </c:dLbls>
          <c:cat>
            <c:strRef>
              <c:f>Sheet1!$A$1:$A$8</c:f>
              <c:strCache>
                <c:ptCount val="8"/>
                <c:pt idx="0">
                  <c:v>Carbohydrate</c:v>
                </c:pt>
                <c:pt idx="1">
                  <c:v>protein</c:v>
                </c:pt>
                <c:pt idx="2">
                  <c:v>amino acid</c:v>
                </c:pt>
                <c:pt idx="3">
                  <c:v>phenol</c:v>
                </c:pt>
                <c:pt idx="4">
                  <c:v>flavonoid</c:v>
                </c:pt>
                <c:pt idx="5">
                  <c:v>alkaloid</c:v>
                </c:pt>
                <c:pt idx="6">
                  <c:v>Reducing sugar</c:v>
                </c:pt>
                <c:pt idx="7">
                  <c:v>crude fibre</c:v>
                </c:pt>
              </c:strCache>
            </c:strRef>
          </c:cat>
          <c:val>
            <c:numRef>
              <c:f>Sheet1!$C$1:$C$8</c:f>
              <c:numCache>
                <c:formatCode>General</c:formatCode>
                <c:ptCount val="8"/>
                <c:pt idx="0">
                  <c:v>63.81</c:v>
                </c:pt>
                <c:pt idx="1">
                  <c:v>40.92</c:v>
                </c:pt>
                <c:pt idx="2">
                  <c:v>51.67</c:v>
                </c:pt>
                <c:pt idx="3">
                  <c:v>19.779999999999987</c:v>
                </c:pt>
                <c:pt idx="4">
                  <c:v>34.83</c:v>
                </c:pt>
                <c:pt idx="5">
                  <c:v>61.54</c:v>
                </c:pt>
                <c:pt idx="6">
                  <c:v>11.54</c:v>
                </c:pt>
                <c:pt idx="7">
                  <c:v>54.67</c:v>
                </c:pt>
              </c:numCache>
            </c:numRef>
          </c:val>
        </c:ser>
        <c:dLbls>
          <c:showVal val="1"/>
        </c:dLbls>
        <c:axId val="54088448"/>
        <c:axId val="54090368"/>
      </c:barChart>
      <c:catAx>
        <c:axId val="54088448"/>
        <c:scaling>
          <c:orientation val="minMax"/>
        </c:scaling>
        <c:axPos val="b"/>
        <c:title>
          <c:tx>
            <c:rich>
              <a:bodyPr/>
              <a:lstStyle/>
              <a:p>
                <a:pPr>
                  <a:defRPr lang="en-US"/>
                </a:pPr>
                <a:r>
                  <a:rPr lang="en-US"/>
                  <a:t>phytochemicals</a:t>
                </a:r>
              </a:p>
            </c:rich>
          </c:tx>
        </c:title>
        <c:numFmt formatCode="General" sourceLinked="0"/>
        <c:tickLblPos val="nextTo"/>
        <c:txPr>
          <a:bodyPr/>
          <a:lstStyle/>
          <a:p>
            <a:pPr>
              <a:defRPr lang="en-US"/>
            </a:pPr>
            <a:endParaRPr lang="en-US"/>
          </a:p>
        </c:txPr>
        <c:crossAx val="54090368"/>
        <c:crosses val="autoZero"/>
        <c:auto val="1"/>
        <c:lblAlgn val="ctr"/>
        <c:lblOffset val="100"/>
      </c:catAx>
      <c:valAx>
        <c:axId val="54090368"/>
        <c:scaling>
          <c:orientation val="minMax"/>
        </c:scaling>
        <c:axPos val="l"/>
        <c:majorGridlines/>
        <c:title>
          <c:tx>
            <c:rich>
              <a:bodyPr rot="-5400000" vert="horz"/>
              <a:lstStyle/>
              <a:p>
                <a:pPr>
                  <a:defRPr lang="en-US"/>
                </a:pPr>
                <a:r>
                  <a:rPr lang="en-US"/>
                  <a:t>amout of phytochemicals</a:t>
                </a:r>
              </a:p>
            </c:rich>
          </c:tx>
        </c:title>
        <c:numFmt formatCode="General" sourceLinked="1"/>
        <c:tickLblPos val="nextTo"/>
        <c:txPr>
          <a:bodyPr/>
          <a:lstStyle/>
          <a:p>
            <a:pPr>
              <a:defRPr lang="en-US"/>
            </a:pPr>
            <a:endParaRPr lang="en-US"/>
          </a:p>
        </c:txPr>
        <c:crossAx val="54088448"/>
        <c:crosses val="autoZero"/>
        <c:crossBetween val="between"/>
      </c:valAx>
    </c:plotArea>
    <c:legend>
      <c:legendPos val="r"/>
      <c:txPr>
        <a:bodyPr/>
        <a:lstStyle/>
        <a:p>
          <a:pPr>
            <a:defRPr lang="en-US"/>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IN"/>
  <c:chart>
    <c:plotArea>
      <c:layout/>
      <c:barChart>
        <c:barDir val="col"/>
        <c:grouping val="clustered"/>
        <c:ser>
          <c:idx val="0"/>
          <c:order val="0"/>
          <c:tx>
            <c:v>croton</c:v>
          </c:tx>
          <c:dLbls>
            <c:dLbl>
              <c:idx val="0"/>
              <c:layout>
                <c:manualLayout>
                  <c:x val="0"/>
                  <c:y val="7.407407407407407E-2"/>
                </c:manualLayout>
              </c:layout>
              <c:dLblPos val="outEnd"/>
              <c:showVal val="1"/>
              <c:extLst>
                <c:ext xmlns:c15="http://schemas.microsoft.com/office/drawing/2012/chart" uri="{CE6537A1-D6FC-4f65-9D91-7224C49458BB}"/>
              </c:extLst>
            </c:dLbl>
            <c:spPr>
              <a:noFill/>
              <a:ln>
                <a:noFill/>
              </a:ln>
              <a:effectLst/>
            </c:spPr>
            <c:txPr>
              <a:bodyPr/>
              <a:lstStyle/>
              <a:p>
                <a:pPr>
                  <a:defRPr lang="en-US" sz="800" b="1"/>
                </a:pPr>
                <a:endParaRPr lang="en-US"/>
              </a:p>
            </c:txPr>
            <c:dLblPos val="outEnd"/>
            <c:showVal val="1"/>
            <c:extLst>
              <c:ext xmlns:c15="http://schemas.microsoft.com/office/drawing/2012/chart" uri="{CE6537A1-D6FC-4f65-9D91-7224C49458BB}">
                <c15:showLeaderLines val="0"/>
              </c:ext>
            </c:extLst>
          </c:dLbls>
          <c:cat>
            <c:strRef>
              <c:f>Sheet2!$A$1:$A$8</c:f>
              <c:strCache>
                <c:ptCount val="8"/>
                <c:pt idx="0">
                  <c:v>carbohydrate</c:v>
                </c:pt>
                <c:pt idx="1">
                  <c:v>protein</c:v>
                </c:pt>
                <c:pt idx="2">
                  <c:v>amino acid</c:v>
                </c:pt>
                <c:pt idx="3">
                  <c:v>phenol</c:v>
                </c:pt>
                <c:pt idx="4">
                  <c:v>flavonoid</c:v>
                </c:pt>
                <c:pt idx="5">
                  <c:v>alkaloid</c:v>
                </c:pt>
                <c:pt idx="6">
                  <c:v>reducing sugar</c:v>
                </c:pt>
                <c:pt idx="7">
                  <c:v>crude fibre</c:v>
                </c:pt>
              </c:strCache>
            </c:strRef>
          </c:cat>
          <c:val>
            <c:numRef>
              <c:f>Sheet2!$B$1:$B$8</c:f>
              <c:numCache>
                <c:formatCode>General</c:formatCode>
                <c:ptCount val="8"/>
                <c:pt idx="0">
                  <c:v>57.06</c:v>
                </c:pt>
                <c:pt idx="1">
                  <c:v>41.07</c:v>
                </c:pt>
                <c:pt idx="2">
                  <c:v>45.08</c:v>
                </c:pt>
                <c:pt idx="3">
                  <c:v>12.15</c:v>
                </c:pt>
                <c:pt idx="4">
                  <c:v>17.059999999999999</c:v>
                </c:pt>
                <c:pt idx="5">
                  <c:v>67.2</c:v>
                </c:pt>
                <c:pt idx="6">
                  <c:v>9.7800000000000011</c:v>
                </c:pt>
                <c:pt idx="7">
                  <c:v>45.94</c:v>
                </c:pt>
              </c:numCache>
            </c:numRef>
          </c:val>
        </c:ser>
        <c:ser>
          <c:idx val="1"/>
          <c:order val="1"/>
          <c:tx>
            <c:v>cassia</c:v>
          </c:tx>
          <c:dLbls>
            <c:dLbl>
              <c:idx val="1"/>
              <c:layout>
                <c:manualLayout>
                  <c:x val="0"/>
                  <c:y val="0.1111111111111111"/>
                </c:manualLayout>
              </c:layout>
              <c:dLblPos val="outEnd"/>
              <c:showVal val="1"/>
              <c:extLst>
                <c:ext xmlns:c15="http://schemas.microsoft.com/office/drawing/2012/chart" uri="{CE6537A1-D6FC-4f65-9D91-7224C49458BB}"/>
              </c:extLst>
            </c:dLbl>
            <c:dLbl>
              <c:idx val="2"/>
              <c:layout>
                <c:manualLayout>
                  <c:x val="1.3888888888889058E-2"/>
                  <c:y val="0.10185185185185186"/>
                </c:manualLayout>
              </c:layout>
              <c:dLblPos val="outEnd"/>
              <c:showVal val="1"/>
              <c:extLst>
                <c:ext xmlns:c15="http://schemas.microsoft.com/office/drawing/2012/chart" uri="{CE6537A1-D6FC-4f65-9D91-7224C49458BB}"/>
              </c:extLst>
            </c:dLbl>
            <c:dLbl>
              <c:idx val="3"/>
              <c:layout>
                <c:manualLayout>
                  <c:x val="-5.0925337632081986E-17"/>
                  <c:y val="6.4814814814815727E-2"/>
                </c:manualLayout>
              </c:layout>
              <c:dLblPos val="outEnd"/>
              <c:showVal val="1"/>
              <c:extLst>
                <c:ext xmlns:c15="http://schemas.microsoft.com/office/drawing/2012/chart" uri="{CE6537A1-D6FC-4f65-9D91-7224C49458BB}"/>
              </c:extLst>
            </c:dLbl>
            <c:dLbl>
              <c:idx val="4"/>
              <c:layout>
                <c:manualLayout>
                  <c:x val="1.1111111111111125E-2"/>
                  <c:y val="0.10185185185185186"/>
                </c:manualLayout>
              </c:layout>
              <c:dLblPos val="outEnd"/>
              <c:showVal val="1"/>
              <c:extLst>
                <c:ext xmlns:c15="http://schemas.microsoft.com/office/drawing/2012/chart" uri="{CE6537A1-D6FC-4f65-9D91-7224C49458BB}"/>
              </c:extLst>
            </c:dLbl>
            <c:dLbl>
              <c:idx val="5"/>
              <c:layout>
                <c:manualLayout>
                  <c:x val="1.6666666666666701E-2"/>
                  <c:y val="0.10648148148148252"/>
                </c:manualLayout>
              </c:layout>
              <c:dLblPos val="outEnd"/>
              <c:showVal val="1"/>
              <c:extLst>
                <c:ext xmlns:c15="http://schemas.microsoft.com/office/drawing/2012/chart" uri="{CE6537A1-D6FC-4f65-9D91-7224C49458BB}"/>
              </c:extLst>
            </c:dLbl>
            <c:dLbl>
              <c:idx val="7"/>
              <c:layout>
                <c:manualLayout>
                  <c:x val="1.6666666666666701E-2"/>
                  <c:y val="6.9444444444444503E-2"/>
                </c:manualLayout>
              </c:layout>
              <c:dLblPos val="outEnd"/>
              <c:showVal val="1"/>
              <c:extLst>
                <c:ext xmlns:c15="http://schemas.microsoft.com/office/drawing/2012/chart" uri="{CE6537A1-D6FC-4f65-9D91-7224C49458BB}"/>
              </c:extLst>
            </c:dLbl>
            <c:spPr>
              <a:noFill/>
              <a:ln>
                <a:noFill/>
              </a:ln>
              <a:effectLst/>
            </c:spPr>
            <c:txPr>
              <a:bodyPr/>
              <a:lstStyle/>
              <a:p>
                <a:pPr>
                  <a:defRPr lang="en-US" sz="800" b="1"/>
                </a:pPr>
                <a:endParaRPr lang="en-US"/>
              </a:p>
            </c:txPr>
            <c:dLblPos val="outEnd"/>
            <c:showVal val="1"/>
            <c:extLst>
              <c:ext xmlns:c15="http://schemas.microsoft.com/office/drawing/2012/chart" uri="{CE6537A1-D6FC-4f65-9D91-7224C49458BB}">
                <c15:showLeaderLines val="0"/>
              </c:ext>
            </c:extLst>
          </c:dLbls>
          <c:cat>
            <c:strRef>
              <c:f>Sheet2!$A$1:$A$8</c:f>
              <c:strCache>
                <c:ptCount val="8"/>
                <c:pt idx="0">
                  <c:v>carbohydrate</c:v>
                </c:pt>
                <c:pt idx="1">
                  <c:v>protein</c:v>
                </c:pt>
                <c:pt idx="2">
                  <c:v>amino acid</c:v>
                </c:pt>
                <c:pt idx="3">
                  <c:v>phenol</c:v>
                </c:pt>
                <c:pt idx="4">
                  <c:v>flavonoid</c:v>
                </c:pt>
                <c:pt idx="5">
                  <c:v>alkaloid</c:v>
                </c:pt>
                <c:pt idx="6">
                  <c:v>reducing sugar</c:v>
                </c:pt>
                <c:pt idx="7">
                  <c:v>crude fibre</c:v>
                </c:pt>
              </c:strCache>
            </c:strRef>
          </c:cat>
          <c:val>
            <c:numRef>
              <c:f>Sheet2!$C$1:$C$8</c:f>
              <c:numCache>
                <c:formatCode>General</c:formatCode>
                <c:ptCount val="8"/>
                <c:pt idx="0">
                  <c:v>67.209999999999994</c:v>
                </c:pt>
                <c:pt idx="1">
                  <c:v>39.46</c:v>
                </c:pt>
                <c:pt idx="2">
                  <c:v>41.260000000000012</c:v>
                </c:pt>
                <c:pt idx="3">
                  <c:v>11.46</c:v>
                </c:pt>
                <c:pt idx="4">
                  <c:v>20.12</c:v>
                </c:pt>
                <c:pt idx="5">
                  <c:v>68.959999999999994</c:v>
                </c:pt>
                <c:pt idx="6">
                  <c:v>9.26</c:v>
                </c:pt>
                <c:pt idx="7">
                  <c:v>41.98</c:v>
                </c:pt>
              </c:numCache>
            </c:numRef>
          </c:val>
        </c:ser>
        <c:dLbls>
          <c:showVal val="1"/>
        </c:dLbls>
        <c:axId val="54140928"/>
        <c:axId val="54142848"/>
      </c:barChart>
      <c:catAx>
        <c:axId val="54140928"/>
        <c:scaling>
          <c:orientation val="minMax"/>
        </c:scaling>
        <c:axPos val="b"/>
        <c:title>
          <c:tx>
            <c:rich>
              <a:bodyPr/>
              <a:lstStyle/>
              <a:p>
                <a:pPr>
                  <a:defRPr lang="en-US"/>
                </a:pPr>
                <a:r>
                  <a:rPr lang="en-US"/>
                  <a:t>phytochemicals</a:t>
                </a:r>
              </a:p>
            </c:rich>
          </c:tx>
          <c:layout>
            <c:manualLayout>
              <c:xMode val="edge"/>
              <c:yMode val="edge"/>
              <c:x val="0.38225196850393706"/>
              <c:y val="0.84141874157621654"/>
            </c:manualLayout>
          </c:layout>
        </c:title>
        <c:numFmt formatCode="General" sourceLinked="0"/>
        <c:tickLblPos val="nextTo"/>
        <c:txPr>
          <a:bodyPr/>
          <a:lstStyle/>
          <a:p>
            <a:pPr>
              <a:defRPr lang="en-US"/>
            </a:pPr>
            <a:endParaRPr lang="en-US"/>
          </a:p>
        </c:txPr>
        <c:crossAx val="54142848"/>
        <c:crosses val="autoZero"/>
        <c:auto val="1"/>
        <c:lblAlgn val="ctr"/>
        <c:lblOffset val="100"/>
      </c:catAx>
      <c:valAx>
        <c:axId val="54142848"/>
        <c:scaling>
          <c:orientation val="minMax"/>
        </c:scaling>
        <c:axPos val="l"/>
        <c:majorGridlines/>
        <c:title>
          <c:tx>
            <c:rich>
              <a:bodyPr rot="-5400000" vert="horz"/>
              <a:lstStyle/>
              <a:p>
                <a:pPr>
                  <a:defRPr lang="en-US"/>
                </a:pPr>
                <a:r>
                  <a:rPr lang="en-US"/>
                  <a:t>amount of phytochemicals</a:t>
                </a:r>
              </a:p>
            </c:rich>
          </c:tx>
        </c:title>
        <c:numFmt formatCode="General" sourceLinked="1"/>
        <c:tickLblPos val="nextTo"/>
        <c:txPr>
          <a:bodyPr/>
          <a:lstStyle/>
          <a:p>
            <a:pPr>
              <a:defRPr lang="en-US"/>
            </a:pPr>
            <a:endParaRPr lang="en-US"/>
          </a:p>
        </c:txPr>
        <c:crossAx val="54140928"/>
        <c:crosses val="autoZero"/>
        <c:crossBetween val="between"/>
      </c:valAx>
    </c:plotArea>
    <c:legend>
      <c:legendPos val="r"/>
      <c:txPr>
        <a:bodyPr/>
        <a:lstStyle/>
        <a:p>
          <a:pPr>
            <a:defRPr lang="en-US"/>
          </a:pPr>
          <a:endParaRPr lang="en-US"/>
        </a:p>
      </c:txPr>
    </c:legend>
    <c:plotVisOnly val="1"/>
    <c:dispBlanksAs val="gap"/>
  </c:chart>
  <c:externalData r:id="rId1"/>
</c:chartSpace>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44D6F-27CA-4958-9A69-345922423A52}" type="doc">
      <dgm:prSet loTypeId="urn:microsoft.com/office/officeart/2005/8/layout/arrow2" loCatId="process" qsTypeId="urn:microsoft.com/office/officeart/2005/8/quickstyle/3d1" qsCatId="3D" csTypeId="urn:microsoft.com/office/officeart/2005/8/colors/accent1_2" csCatId="accent1" phldr="1"/>
      <dgm:spPr/>
    </dgm:pt>
    <dgm:pt modelId="{45DB2B0A-B1CA-4BAF-BC5E-9C62DCE0C0D0}">
      <dgm:prSet phldrT="[Text]" custT="1"/>
      <dgm:spPr/>
      <dgm:t>
        <a:bodyPr/>
        <a:lstStyle/>
        <a:p>
          <a:pPr algn="l">
            <a:lnSpc>
              <a:spcPct val="90000"/>
            </a:lnSpc>
          </a:pPr>
          <a:r>
            <a:rPr lang="en-US" sz="2800" dirty="0" smtClean="0">
              <a:latin typeface="Bookman Old Style" pitchFamily="18" charset="0"/>
            </a:rPr>
            <a:t>Objectives</a:t>
          </a:r>
        </a:p>
        <a:p>
          <a:pPr algn="l">
            <a:lnSpc>
              <a:spcPct val="90000"/>
            </a:lnSpc>
          </a:pPr>
          <a:r>
            <a:rPr lang="en-US" sz="1600" dirty="0" smtClean="0">
              <a:ln/>
              <a:effectLst/>
              <a:latin typeface="Bookman Old Style" pitchFamily="18" charset="0"/>
            </a:rPr>
            <a:t>Screening for:</a:t>
          </a:r>
        </a:p>
      </dgm:t>
    </dgm:pt>
    <dgm:pt modelId="{3DB47FEF-05F3-4594-A53F-7B0C786889C7}" type="parTrans" cxnId="{D751B2F9-1B25-4B4B-82BE-FBAA9CC86EE5}">
      <dgm:prSet/>
      <dgm:spPr/>
      <dgm:t>
        <a:bodyPr/>
        <a:lstStyle/>
        <a:p>
          <a:endParaRPr lang="en-US">
            <a:latin typeface="Bookman Old Style" pitchFamily="18" charset="0"/>
          </a:endParaRPr>
        </a:p>
      </dgm:t>
    </dgm:pt>
    <dgm:pt modelId="{AFE6FBEA-4E11-42E1-A89F-B7FF3B3D135A}" type="sibTrans" cxnId="{D751B2F9-1B25-4B4B-82BE-FBAA9CC86EE5}">
      <dgm:prSet/>
      <dgm:spPr/>
      <dgm:t>
        <a:bodyPr/>
        <a:lstStyle/>
        <a:p>
          <a:endParaRPr lang="en-US">
            <a:latin typeface="Bookman Old Style" pitchFamily="18" charset="0"/>
          </a:endParaRPr>
        </a:p>
      </dgm:t>
    </dgm:pt>
    <dgm:pt modelId="{7FE4DC5E-B99A-4D01-A758-E7C7765FCBD6}">
      <dgm:prSet phldrT="[Text]" custT="1"/>
      <dgm:spPr/>
      <dgm:t>
        <a:bodyPr/>
        <a:lstStyle/>
        <a:p>
          <a:pPr algn="l">
            <a:lnSpc>
              <a:spcPct val="90000"/>
            </a:lnSpc>
          </a:pPr>
          <a:r>
            <a:rPr lang="en-US" sz="3200" dirty="0" smtClean="0">
              <a:latin typeface="Bookman Old Style" pitchFamily="18" charset="0"/>
            </a:rPr>
            <a:t>Findings</a:t>
          </a:r>
        </a:p>
        <a:p>
          <a:pPr algn="l">
            <a:lnSpc>
              <a:spcPct val="90000"/>
            </a:lnSpc>
          </a:pPr>
          <a:endParaRPr lang="en-US" sz="1600" dirty="0">
            <a:latin typeface="Bookman Old Style" pitchFamily="18" charset="0"/>
          </a:endParaRPr>
        </a:p>
      </dgm:t>
    </dgm:pt>
    <dgm:pt modelId="{C77AFFA1-3493-43B3-8B44-F24E1A065AA2}" type="parTrans" cxnId="{86531E96-F6D0-416A-BD9C-D1E3850F8324}">
      <dgm:prSet/>
      <dgm:spPr/>
      <dgm:t>
        <a:bodyPr/>
        <a:lstStyle/>
        <a:p>
          <a:endParaRPr lang="en-US">
            <a:latin typeface="Bookman Old Style" pitchFamily="18" charset="0"/>
          </a:endParaRPr>
        </a:p>
      </dgm:t>
    </dgm:pt>
    <dgm:pt modelId="{8C11A31D-18BB-4AAE-AD78-EA7BFD061BA7}" type="sibTrans" cxnId="{86531E96-F6D0-416A-BD9C-D1E3850F8324}">
      <dgm:prSet/>
      <dgm:spPr/>
      <dgm:t>
        <a:bodyPr/>
        <a:lstStyle/>
        <a:p>
          <a:endParaRPr lang="en-US">
            <a:latin typeface="Bookman Old Style" pitchFamily="18" charset="0"/>
          </a:endParaRPr>
        </a:p>
      </dgm:t>
    </dgm:pt>
    <dgm:pt modelId="{CCCAA7E0-8F6E-43E1-A39C-97BB0DBDD7E3}">
      <dgm:prSet phldrT="[Text]"/>
      <dgm:spPr>
        <a:blipFill rotWithShape="0">
          <a:blip xmlns:r="http://schemas.openxmlformats.org/officeDocument/2006/relationships" r:embed="rId1"/>
          <a:stretch>
            <a:fillRect/>
          </a:stretch>
        </a:blipFill>
      </dgm:spPr>
      <dgm:t>
        <a:bodyPr/>
        <a:lstStyle/>
        <a:p>
          <a:endParaRPr lang="en-US" dirty="0">
            <a:latin typeface="Bookman Old Style" pitchFamily="18" charset="0"/>
          </a:endParaRPr>
        </a:p>
      </dgm:t>
    </dgm:pt>
    <dgm:pt modelId="{A32E3E0E-4874-44DF-8EF7-8C8A40F75DC2}" type="sibTrans" cxnId="{69F52198-C577-474D-8D4F-13AC79AD94B7}">
      <dgm:prSet/>
      <dgm:spPr/>
      <dgm:t>
        <a:bodyPr/>
        <a:lstStyle/>
        <a:p>
          <a:endParaRPr lang="en-US">
            <a:latin typeface="Bookman Old Style" pitchFamily="18" charset="0"/>
          </a:endParaRPr>
        </a:p>
      </dgm:t>
    </dgm:pt>
    <dgm:pt modelId="{D938D977-7E12-444C-9420-2F83D4A5E3E5}" type="parTrans" cxnId="{69F52198-C577-474D-8D4F-13AC79AD94B7}">
      <dgm:prSet/>
      <dgm:spPr/>
      <dgm:t>
        <a:bodyPr/>
        <a:lstStyle/>
        <a:p>
          <a:endParaRPr lang="en-US">
            <a:latin typeface="Bookman Old Style" pitchFamily="18" charset="0"/>
          </a:endParaRPr>
        </a:p>
      </dgm:t>
    </dgm:pt>
    <dgm:pt modelId="{3214D90C-3517-4098-A81F-5D3B0B641B92}">
      <dgm:prSet custT="1"/>
      <dgm:spPr/>
      <dgm:t>
        <a:bodyPr/>
        <a:lstStyle/>
        <a:p>
          <a:pPr algn="l">
            <a:lnSpc>
              <a:spcPct val="90000"/>
            </a:lnSpc>
          </a:pPr>
          <a:r>
            <a:rPr lang="en-US" sz="1600" dirty="0" smtClean="0">
              <a:latin typeface="Bookman Old Style" pitchFamily="18" charset="0"/>
            </a:rPr>
            <a:t>The selected plants exhibit antimicrobial and antioxidant activities.</a:t>
          </a:r>
          <a:endParaRPr lang="en-US" sz="1600" dirty="0">
            <a:latin typeface="Bookman Old Style" pitchFamily="18" charset="0"/>
          </a:endParaRPr>
        </a:p>
      </dgm:t>
    </dgm:pt>
    <dgm:pt modelId="{D671E453-9AB2-465A-AEA8-AFD4BAAE59A5}" type="parTrans" cxnId="{5A01D830-D571-414D-9D58-93FFDA4A5A0D}">
      <dgm:prSet/>
      <dgm:spPr/>
      <dgm:t>
        <a:bodyPr/>
        <a:lstStyle/>
        <a:p>
          <a:endParaRPr lang="en-US"/>
        </a:p>
      </dgm:t>
    </dgm:pt>
    <dgm:pt modelId="{C772E35D-F2F3-4F7F-B401-E8CB1305217A}" type="sibTrans" cxnId="{5A01D830-D571-414D-9D58-93FFDA4A5A0D}">
      <dgm:prSet/>
      <dgm:spPr/>
      <dgm:t>
        <a:bodyPr/>
        <a:lstStyle/>
        <a:p>
          <a:endParaRPr lang="en-US"/>
        </a:p>
      </dgm:t>
    </dgm:pt>
    <dgm:pt modelId="{9F7BC882-0ED5-492B-8EB4-77BFD7E1FC1C}">
      <dgm:prSet custT="1"/>
      <dgm:spPr/>
      <dgm:t>
        <a:bodyPr/>
        <a:lstStyle/>
        <a:p>
          <a:pPr algn="l">
            <a:lnSpc>
              <a:spcPct val="100000"/>
            </a:lnSpc>
          </a:pPr>
          <a:r>
            <a:rPr lang="en-US" sz="1600" dirty="0" smtClean="0">
              <a:latin typeface="Bookman Old Style" pitchFamily="18" charset="0"/>
            </a:rPr>
            <a:t>The bioactivities are dependent on their phytochemical profiles.</a:t>
          </a:r>
          <a:endParaRPr lang="en-US" sz="1600" dirty="0">
            <a:latin typeface="Bookman Old Style" pitchFamily="18" charset="0"/>
          </a:endParaRPr>
        </a:p>
      </dgm:t>
    </dgm:pt>
    <dgm:pt modelId="{9ECC6AE1-B03D-4E03-9CF3-F050DA0A6721}" type="parTrans" cxnId="{A082453D-DF27-4B53-84DA-0E89425F3159}">
      <dgm:prSet/>
      <dgm:spPr/>
      <dgm:t>
        <a:bodyPr/>
        <a:lstStyle/>
        <a:p>
          <a:endParaRPr lang="en-US"/>
        </a:p>
      </dgm:t>
    </dgm:pt>
    <dgm:pt modelId="{2A449A9B-6E46-45F5-B84D-25226BFA2182}" type="sibTrans" cxnId="{A082453D-DF27-4B53-84DA-0E89425F3159}">
      <dgm:prSet/>
      <dgm:spPr/>
      <dgm:t>
        <a:bodyPr/>
        <a:lstStyle/>
        <a:p>
          <a:endParaRPr lang="en-US"/>
        </a:p>
      </dgm:t>
    </dgm:pt>
    <dgm:pt modelId="{91ED098F-CFB2-4378-809B-A55F5B665956}">
      <dgm:prSet custT="1"/>
      <dgm:spPr/>
      <dgm:t>
        <a:bodyPr/>
        <a:lstStyle/>
        <a:p>
          <a:pPr algn="l">
            <a:lnSpc>
              <a:spcPct val="90000"/>
            </a:lnSpc>
          </a:pPr>
          <a:endParaRPr lang="en-US" sz="1600" dirty="0">
            <a:latin typeface="Bookman Old Style" pitchFamily="18" charset="0"/>
          </a:endParaRPr>
        </a:p>
      </dgm:t>
    </dgm:pt>
    <dgm:pt modelId="{1828AEA8-68BD-49B8-9468-D1B3888DBCAD}" type="parTrans" cxnId="{3D7C44E4-4EC4-4C97-9E1D-3581CE49B1B1}">
      <dgm:prSet/>
      <dgm:spPr/>
      <dgm:t>
        <a:bodyPr/>
        <a:lstStyle/>
        <a:p>
          <a:endParaRPr lang="en-US"/>
        </a:p>
      </dgm:t>
    </dgm:pt>
    <dgm:pt modelId="{00D41FD9-176D-480F-8B64-56CB08104958}" type="sibTrans" cxnId="{3D7C44E4-4EC4-4C97-9E1D-3581CE49B1B1}">
      <dgm:prSet/>
      <dgm:spPr/>
      <dgm:t>
        <a:bodyPr/>
        <a:lstStyle/>
        <a:p>
          <a:endParaRPr lang="en-US"/>
        </a:p>
      </dgm:t>
    </dgm:pt>
    <dgm:pt modelId="{A877FD08-3A29-44E8-B36F-622B9F47C446}">
      <dgm:prSet custT="1"/>
      <dgm:spPr/>
      <dgm:t>
        <a:bodyPr/>
        <a:lstStyle/>
        <a:p>
          <a:pPr algn="l">
            <a:lnSpc>
              <a:spcPct val="100000"/>
            </a:lnSpc>
          </a:pPr>
          <a:r>
            <a:rPr lang="en-US" sz="1600" dirty="0" smtClean="0">
              <a:latin typeface="Bookman Old Style" pitchFamily="18" charset="0"/>
            </a:rPr>
            <a:t>Attempts to isolate and characterize the bio-actives by MS and NMR spectroscopy are in progress.</a:t>
          </a:r>
          <a:endParaRPr lang="en-US" sz="1600" dirty="0">
            <a:latin typeface="Bookman Old Style" pitchFamily="18" charset="0"/>
          </a:endParaRPr>
        </a:p>
      </dgm:t>
    </dgm:pt>
    <dgm:pt modelId="{19B1C1FC-F9CF-4DFE-AD89-5F64D637C5CC}" type="parTrans" cxnId="{DE03CFD0-E69B-481A-BDF3-2942F7E3A23E}">
      <dgm:prSet/>
      <dgm:spPr/>
      <dgm:t>
        <a:bodyPr/>
        <a:lstStyle/>
        <a:p>
          <a:endParaRPr lang="en-US"/>
        </a:p>
      </dgm:t>
    </dgm:pt>
    <dgm:pt modelId="{495A1338-F733-4A2E-9FC0-78D3F26493C3}" type="sibTrans" cxnId="{DE03CFD0-E69B-481A-BDF3-2942F7E3A23E}">
      <dgm:prSet/>
      <dgm:spPr/>
      <dgm:t>
        <a:bodyPr/>
        <a:lstStyle/>
        <a:p>
          <a:endParaRPr lang="en-US"/>
        </a:p>
      </dgm:t>
    </dgm:pt>
    <dgm:pt modelId="{2D593BA8-EB02-4798-B637-0E0476064391}">
      <dgm:prSet custT="1"/>
      <dgm:spPr/>
      <dgm:t>
        <a:bodyPr/>
        <a:lstStyle/>
        <a:p>
          <a:pPr algn="l">
            <a:lnSpc>
              <a:spcPct val="100000"/>
            </a:lnSpc>
          </a:pPr>
          <a:endParaRPr lang="en-US" sz="1600" dirty="0">
            <a:latin typeface="Bookman Old Style" pitchFamily="18" charset="0"/>
          </a:endParaRPr>
        </a:p>
      </dgm:t>
    </dgm:pt>
    <dgm:pt modelId="{027FAD30-B84D-40B3-B04D-F40BD3FBA198}" type="parTrans" cxnId="{C091BCF2-6D34-4125-9EF8-CE3CDEAA798C}">
      <dgm:prSet/>
      <dgm:spPr/>
      <dgm:t>
        <a:bodyPr/>
        <a:lstStyle/>
        <a:p>
          <a:endParaRPr lang="en-US"/>
        </a:p>
      </dgm:t>
    </dgm:pt>
    <dgm:pt modelId="{293F11CB-C7FC-4DD4-8C55-19436293D1F4}" type="sibTrans" cxnId="{C091BCF2-6D34-4125-9EF8-CE3CDEAA798C}">
      <dgm:prSet/>
      <dgm:spPr/>
      <dgm:t>
        <a:bodyPr/>
        <a:lstStyle/>
        <a:p>
          <a:endParaRPr lang="en-US"/>
        </a:p>
      </dgm:t>
    </dgm:pt>
    <dgm:pt modelId="{60F1FD4C-A38E-444E-A2C1-78D13A444049}">
      <dgm:prSet custT="1"/>
      <dgm:spPr/>
      <dgm:t>
        <a:bodyPr/>
        <a:lstStyle/>
        <a:p>
          <a:pPr algn="l">
            <a:lnSpc>
              <a:spcPct val="150000"/>
            </a:lnSpc>
          </a:pPr>
          <a:r>
            <a:rPr lang="en-US" sz="1600" dirty="0" err="1" smtClean="0">
              <a:ln/>
              <a:effectLst/>
              <a:latin typeface="Bookman Old Style" pitchFamily="18" charset="0"/>
            </a:rPr>
            <a:t>Phytochemicals</a:t>
          </a:r>
          <a:endParaRPr lang="en-US" sz="1600" dirty="0"/>
        </a:p>
      </dgm:t>
    </dgm:pt>
    <dgm:pt modelId="{420A18E0-7C41-45F7-A602-E6E3C03FA071}" type="parTrans" cxnId="{36712D1D-DB51-489D-9DDA-F403EE71877B}">
      <dgm:prSet/>
      <dgm:spPr/>
      <dgm:t>
        <a:bodyPr/>
        <a:lstStyle/>
        <a:p>
          <a:endParaRPr lang="en-US"/>
        </a:p>
      </dgm:t>
    </dgm:pt>
    <dgm:pt modelId="{CAE20EAC-CEA6-476C-95AB-6A71BA674D5C}" type="sibTrans" cxnId="{36712D1D-DB51-489D-9DDA-F403EE71877B}">
      <dgm:prSet/>
      <dgm:spPr/>
      <dgm:t>
        <a:bodyPr/>
        <a:lstStyle/>
        <a:p>
          <a:endParaRPr lang="en-US"/>
        </a:p>
      </dgm:t>
    </dgm:pt>
    <dgm:pt modelId="{D21CD217-6708-43B5-944A-51AEFB468081}">
      <dgm:prSet custT="1"/>
      <dgm:spPr/>
      <dgm:t>
        <a:bodyPr/>
        <a:lstStyle/>
        <a:p>
          <a:pPr algn="l">
            <a:lnSpc>
              <a:spcPct val="150000"/>
            </a:lnSpc>
          </a:pPr>
          <a:r>
            <a:rPr lang="en-US" sz="1600" dirty="0" smtClean="0">
              <a:ln/>
              <a:effectLst/>
              <a:latin typeface="Bookman Old Style" pitchFamily="18" charset="0"/>
            </a:rPr>
            <a:t>Antimicrobial activity</a:t>
          </a:r>
          <a:endParaRPr lang="en-US" sz="1600" dirty="0"/>
        </a:p>
      </dgm:t>
    </dgm:pt>
    <dgm:pt modelId="{95E5EAD5-15C1-4B12-A20F-B8D97234CA5B}" type="parTrans" cxnId="{5A616306-BD7F-47B1-859F-C52F8773CB5F}">
      <dgm:prSet/>
      <dgm:spPr/>
      <dgm:t>
        <a:bodyPr/>
        <a:lstStyle/>
        <a:p>
          <a:endParaRPr lang="en-US"/>
        </a:p>
      </dgm:t>
    </dgm:pt>
    <dgm:pt modelId="{FB2FC0F5-6627-4FDD-944F-73D29B09C35E}" type="sibTrans" cxnId="{5A616306-BD7F-47B1-859F-C52F8773CB5F}">
      <dgm:prSet/>
      <dgm:spPr/>
      <dgm:t>
        <a:bodyPr/>
        <a:lstStyle/>
        <a:p>
          <a:endParaRPr lang="en-US"/>
        </a:p>
      </dgm:t>
    </dgm:pt>
    <dgm:pt modelId="{F1325696-2E66-4134-995B-F2A48C874917}">
      <dgm:prSet custT="1"/>
      <dgm:spPr/>
      <dgm:t>
        <a:bodyPr/>
        <a:lstStyle/>
        <a:p>
          <a:pPr algn="l">
            <a:lnSpc>
              <a:spcPct val="150000"/>
            </a:lnSpc>
          </a:pPr>
          <a:r>
            <a:rPr lang="en-US" sz="1600" dirty="0" smtClean="0">
              <a:ln/>
              <a:effectLst/>
              <a:latin typeface="Bookman Old Style" pitchFamily="18" charset="0"/>
            </a:rPr>
            <a:t>Antioxidant activity</a:t>
          </a:r>
          <a:endParaRPr lang="en-US" sz="1600" dirty="0"/>
        </a:p>
      </dgm:t>
    </dgm:pt>
    <dgm:pt modelId="{F8F8F2CA-982F-480B-8E7E-A1224EFA2587}" type="parTrans" cxnId="{927C4106-3F7B-4248-A9EB-A0D7535151B3}">
      <dgm:prSet/>
      <dgm:spPr/>
      <dgm:t>
        <a:bodyPr/>
        <a:lstStyle/>
        <a:p>
          <a:endParaRPr lang="en-US"/>
        </a:p>
      </dgm:t>
    </dgm:pt>
    <dgm:pt modelId="{63CEF5FB-0227-4478-898D-331BB1FF775B}" type="sibTrans" cxnId="{927C4106-3F7B-4248-A9EB-A0D7535151B3}">
      <dgm:prSet/>
      <dgm:spPr/>
      <dgm:t>
        <a:bodyPr/>
        <a:lstStyle/>
        <a:p>
          <a:endParaRPr lang="en-US"/>
        </a:p>
      </dgm:t>
    </dgm:pt>
    <dgm:pt modelId="{6EBF9459-4187-42DF-B906-1539E27E151B}">
      <dgm:prSet custT="1"/>
      <dgm:spPr/>
      <dgm:t>
        <a:bodyPr/>
        <a:lstStyle/>
        <a:p>
          <a:pPr algn="l">
            <a:lnSpc>
              <a:spcPct val="100000"/>
            </a:lnSpc>
          </a:pPr>
          <a:r>
            <a:rPr lang="en-US" sz="1600" dirty="0" smtClean="0">
              <a:ln/>
              <a:effectLst/>
              <a:latin typeface="Bookman Old Style" pitchFamily="18" charset="0"/>
            </a:rPr>
            <a:t>Bioactivity guided isolation and characterization of bioactive compounds</a:t>
          </a:r>
          <a:endParaRPr lang="en-US" sz="1600" dirty="0"/>
        </a:p>
      </dgm:t>
    </dgm:pt>
    <dgm:pt modelId="{FA5AF67E-074E-4ACE-8830-005943B111F6}" type="parTrans" cxnId="{1FA5CA5E-272A-456B-A148-86FBF4D30BDB}">
      <dgm:prSet/>
      <dgm:spPr/>
      <dgm:t>
        <a:bodyPr/>
        <a:lstStyle/>
        <a:p>
          <a:endParaRPr lang="en-US"/>
        </a:p>
      </dgm:t>
    </dgm:pt>
    <dgm:pt modelId="{3524E351-3B75-4014-B45F-98309046AC36}" type="sibTrans" cxnId="{1FA5CA5E-272A-456B-A148-86FBF4D30BDB}">
      <dgm:prSet/>
      <dgm:spPr/>
      <dgm:t>
        <a:bodyPr/>
        <a:lstStyle/>
        <a:p>
          <a:endParaRPr lang="en-US"/>
        </a:p>
      </dgm:t>
    </dgm:pt>
    <dgm:pt modelId="{B261E0B7-BB52-4CB0-A839-F2E6ED77D1F3}" type="pres">
      <dgm:prSet presAssocID="{2FE44D6F-27CA-4958-9A69-345922423A52}" presName="arrowDiagram" presStyleCnt="0">
        <dgm:presLayoutVars>
          <dgm:chMax val="5"/>
          <dgm:dir/>
          <dgm:resizeHandles val="exact"/>
        </dgm:presLayoutVars>
      </dgm:prSet>
      <dgm:spPr/>
    </dgm:pt>
    <dgm:pt modelId="{F72212C5-FC3B-457F-8C7F-7AE0823FE8BC}" type="pres">
      <dgm:prSet presAssocID="{2FE44D6F-27CA-4958-9A69-345922423A52}" presName="arrow" presStyleLbl="bgShp" presStyleIdx="0" presStyleCnt="1" custLinFactNeighborY="2983"/>
      <dgm:spPr/>
    </dgm:pt>
    <dgm:pt modelId="{9D40F4BB-F657-469F-AA1F-A32629D3641C}" type="pres">
      <dgm:prSet presAssocID="{2FE44D6F-27CA-4958-9A69-345922423A52}" presName="arrowDiagram3" presStyleCnt="0"/>
      <dgm:spPr/>
    </dgm:pt>
    <dgm:pt modelId="{08C76F5C-E605-4C8C-846E-5EF3A2C29E2F}" type="pres">
      <dgm:prSet presAssocID="{CCCAA7E0-8F6E-43E1-A39C-97BB0DBDD7E3}" presName="bullet3a" presStyleLbl="node1" presStyleIdx="0" presStyleCnt="3"/>
      <dgm:spPr/>
    </dgm:pt>
    <dgm:pt modelId="{F0B6BD3F-2C23-41EF-A823-C7A74235E90C}" type="pres">
      <dgm:prSet presAssocID="{CCCAA7E0-8F6E-43E1-A39C-97BB0DBDD7E3}" presName="textBox3a" presStyleLbl="revTx" presStyleIdx="0" presStyleCnt="3" custScaleX="94421" custScaleY="121799" custLinFactNeighborX="4374" custLinFactNeighborY="4258">
        <dgm:presLayoutVars>
          <dgm:bulletEnabled val="1"/>
        </dgm:presLayoutVars>
      </dgm:prSet>
      <dgm:spPr/>
      <dgm:t>
        <a:bodyPr/>
        <a:lstStyle/>
        <a:p>
          <a:endParaRPr lang="en-US"/>
        </a:p>
      </dgm:t>
    </dgm:pt>
    <dgm:pt modelId="{2502F35C-E200-436E-BC3C-B350A83B91DB}" type="pres">
      <dgm:prSet presAssocID="{45DB2B0A-B1CA-4BAF-BC5E-9C62DCE0C0D0}" presName="bullet3b" presStyleLbl="node1" presStyleIdx="1" presStyleCnt="3"/>
      <dgm:spPr/>
    </dgm:pt>
    <dgm:pt modelId="{89F4E6AA-E46B-4F97-81EC-32282F5E5BA6}" type="pres">
      <dgm:prSet presAssocID="{45DB2B0A-B1CA-4BAF-BC5E-9C62DCE0C0D0}" presName="textBox3b" presStyleLbl="revTx" presStyleIdx="1" presStyleCnt="3" custScaleX="130209" custLinFactNeighborX="13114" custLinFactNeighborY="-1120">
        <dgm:presLayoutVars>
          <dgm:bulletEnabled val="1"/>
        </dgm:presLayoutVars>
      </dgm:prSet>
      <dgm:spPr/>
      <dgm:t>
        <a:bodyPr/>
        <a:lstStyle/>
        <a:p>
          <a:endParaRPr lang="en-US"/>
        </a:p>
      </dgm:t>
    </dgm:pt>
    <dgm:pt modelId="{8CC5D5EC-2EA5-41B9-A351-80088A45AD3B}" type="pres">
      <dgm:prSet presAssocID="{7FE4DC5E-B99A-4D01-A758-E7C7765FCBD6}" presName="bullet3c" presStyleLbl="node1" presStyleIdx="2" presStyleCnt="3"/>
      <dgm:spPr/>
    </dgm:pt>
    <dgm:pt modelId="{473E7949-C354-4F88-B431-1EF476790344}" type="pres">
      <dgm:prSet presAssocID="{7FE4DC5E-B99A-4D01-A758-E7C7765FCBD6}" presName="textBox3c" presStyleLbl="revTx" presStyleIdx="2" presStyleCnt="3" custScaleX="140278" custScaleY="107675" custLinFactNeighborX="17410" custLinFactNeighborY="-1303">
        <dgm:presLayoutVars>
          <dgm:bulletEnabled val="1"/>
        </dgm:presLayoutVars>
      </dgm:prSet>
      <dgm:spPr/>
      <dgm:t>
        <a:bodyPr/>
        <a:lstStyle/>
        <a:p>
          <a:endParaRPr lang="en-US"/>
        </a:p>
      </dgm:t>
    </dgm:pt>
  </dgm:ptLst>
  <dgm:cxnLst>
    <dgm:cxn modelId="{B3BD5779-F2B6-439A-AFF5-565E85F98EAF}" type="presOf" srcId="{D21CD217-6708-43B5-944A-51AEFB468081}" destId="{89F4E6AA-E46B-4F97-81EC-32282F5E5BA6}" srcOrd="0" destOrd="2" presId="urn:microsoft.com/office/officeart/2005/8/layout/arrow2"/>
    <dgm:cxn modelId="{5A616306-BD7F-47B1-859F-C52F8773CB5F}" srcId="{45DB2B0A-B1CA-4BAF-BC5E-9C62DCE0C0D0}" destId="{D21CD217-6708-43B5-944A-51AEFB468081}" srcOrd="1" destOrd="0" parTransId="{95E5EAD5-15C1-4B12-A20F-B8D97234CA5B}" sibTransId="{FB2FC0F5-6627-4FDD-944F-73D29B09C35E}"/>
    <dgm:cxn modelId="{55530CB8-1AAF-4FBF-9BA2-FC975C82D7E1}" type="presOf" srcId="{3214D90C-3517-4098-A81F-5D3B0B641B92}" destId="{473E7949-C354-4F88-B431-1EF476790344}" srcOrd="0" destOrd="1" presId="urn:microsoft.com/office/officeart/2005/8/layout/arrow2"/>
    <dgm:cxn modelId="{0ACAC912-DF2F-42C9-8D4E-90E15A306AD3}" type="presOf" srcId="{6EBF9459-4187-42DF-B906-1539E27E151B}" destId="{89F4E6AA-E46B-4F97-81EC-32282F5E5BA6}" srcOrd="0" destOrd="4" presId="urn:microsoft.com/office/officeart/2005/8/layout/arrow2"/>
    <dgm:cxn modelId="{1FA5CA5E-272A-456B-A148-86FBF4D30BDB}" srcId="{45DB2B0A-B1CA-4BAF-BC5E-9C62DCE0C0D0}" destId="{6EBF9459-4187-42DF-B906-1539E27E151B}" srcOrd="3" destOrd="0" parTransId="{FA5AF67E-074E-4ACE-8830-005943B111F6}" sibTransId="{3524E351-3B75-4014-B45F-98309046AC36}"/>
    <dgm:cxn modelId="{762DD50F-9135-41EF-843E-02816F8F48AD}" type="presOf" srcId="{CCCAA7E0-8F6E-43E1-A39C-97BB0DBDD7E3}" destId="{F0B6BD3F-2C23-41EF-A823-C7A74235E90C}" srcOrd="0" destOrd="0" presId="urn:microsoft.com/office/officeart/2005/8/layout/arrow2"/>
    <dgm:cxn modelId="{30A8A0E7-A21D-46D1-A560-211ACFEB5296}" type="presOf" srcId="{2D593BA8-EB02-4798-B637-0E0476064391}" destId="{473E7949-C354-4F88-B431-1EF476790344}" srcOrd="0" destOrd="4" presId="urn:microsoft.com/office/officeart/2005/8/layout/arrow2"/>
    <dgm:cxn modelId="{4101036C-6ECC-4B94-97E8-2E7A9D9695CE}" type="presOf" srcId="{7FE4DC5E-B99A-4D01-A758-E7C7765FCBD6}" destId="{473E7949-C354-4F88-B431-1EF476790344}" srcOrd="0" destOrd="0" presId="urn:microsoft.com/office/officeart/2005/8/layout/arrow2"/>
    <dgm:cxn modelId="{69F52198-C577-474D-8D4F-13AC79AD94B7}" srcId="{2FE44D6F-27CA-4958-9A69-345922423A52}" destId="{CCCAA7E0-8F6E-43E1-A39C-97BB0DBDD7E3}" srcOrd="0" destOrd="0" parTransId="{D938D977-7E12-444C-9420-2F83D4A5E3E5}" sibTransId="{A32E3E0E-4874-44DF-8EF7-8C8A40F75DC2}"/>
    <dgm:cxn modelId="{C091BCF2-6D34-4125-9EF8-CE3CDEAA798C}" srcId="{7FE4DC5E-B99A-4D01-A758-E7C7765FCBD6}" destId="{2D593BA8-EB02-4798-B637-0E0476064391}" srcOrd="3" destOrd="0" parTransId="{027FAD30-B84D-40B3-B04D-F40BD3FBA198}" sibTransId="{293F11CB-C7FC-4DD4-8C55-19436293D1F4}"/>
    <dgm:cxn modelId="{36712D1D-DB51-489D-9DDA-F403EE71877B}" srcId="{45DB2B0A-B1CA-4BAF-BC5E-9C62DCE0C0D0}" destId="{60F1FD4C-A38E-444E-A2C1-78D13A444049}" srcOrd="0" destOrd="0" parTransId="{420A18E0-7C41-45F7-A602-E6E3C03FA071}" sibTransId="{CAE20EAC-CEA6-476C-95AB-6A71BA674D5C}"/>
    <dgm:cxn modelId="{06ABC54F-125A-48D1-B9C4-F343495E1343}" type="presOf" srcId="{9F7BC882-0ED5-492B-8EB4-77BFD7E1FC1C}" destId="{473E7949-C354-4F88-B431-1EF476790344}" srcOrd="0" destOrd="3" presId="urn:microsoft.com/office/officeart/2005/8/layout/arrow2"/>
    <dgm:cxn modelId="{3D7C44E4-4EC4-4C97-9E1D-3581CE49B1B1}" srcId="{7FE4DC5E-B99A-4D01-A758-E7C7765FCBD6}" destId="{91ED098F-CFB2-4378-809B-A55F5B665956}" srcOrd="1" destOrd="0" parTransId="{1828AEA8-68BD-49B8-9468-D1B3888DBCAD}" sibTransId="{00D41FD9-176D-480F-8B64-56CB08104958}"/>
    <dgm:cxn modelId="{5A01D830-D571-414D-9D58-93FFDA4A5A0D}" srcId="{7FE4DC5E-B99A-4D01-A758-E7C7765FCBD6}" destId="{3214D90C-3517-4098-A81F-5D3B0B641B92}" srcOrd="0" destOrd="0" parTransId="{D671E453-9AB2-465A-AEA8-AFD4BAAE59A5}" sibTransId="{C772E35D-F2F3-4F7F-B401-E8CB1305217A}"/>
    <dgm:cxn modelId="{927C4106-3F7B-4248-A9EB-A0D7535151B3}" srcId="{45DB2B0A-B1CA-4BAF-BC5E-9C62DCE0C0D0}" destId="{F1325696-2E66-4134-995B-F2A48C874917}" srcOrd="2" destOrd="0" parTransId="{F8F8F2CA-982F-480B-8E7E-A1224EFA2587}" sibTransId="{63CEF5FB-0227-4478-898D-331BB1FF775B}"/>
    <dgm:cxn modelId="{DE03CFD0-E69B-481A-BDF3-2942F7E3A23E}" srcId="{7FE4DC5E-B99A-4D01-A758-E7C7765FCBD6}" destId="{A877FD08-3A29-44E8-B36F-622B9F47C446}" srcOrd="4" destOrd="0" parTransId="{19B1C1FC-F9CF-4DFE-AD89-5F64D637C5CC}" sibTransId="{495A1338-F733-4A2E-9FC0-78D3F26493C3}"/>
    <dgm:cxn modelId="{759AA390-8E14-4F77-B17C-66B23C433D8A}" type="presOf" srcId="{A877FD08-3A29-44E8-B36F-622B9F47C446}" destId="{473E7949-C354-4F88-B431-1EF476790344}" srcOrd="0" destOrd="5" presId="urn:microsoft.com/office/officeart/2005/8/layout/arrow2"/>
    <dgm:cxn modelId="{A0998099-8010-4CF3-AD98-6296A961FCC9}" type="presOf" srcId="{45DB2B0A-B1CA-4BAF-BC5E-9C62DCE0C0D0}" destId="{89F4E6AA-E46B-4F97-81EC-32282F5E5BA6}" srcOrd="0" destOrd="0" presId="urn:microsoft.com/office/officeart/2005/8/layout/arrow2"/>
    <dgm:cxn modelId="{21C3B61E-DFAF-4714-BF3C-C7FCC6CAF332}" type="presOf" srcId="{F1325696-2E66-4134-995B-F2A48C874917}" destId="{89F4E6AA-E46B-4F97-81EC-32282F5E5BA6}" srcOrd="0" destOrd="3" presId="urn:microsoft.com/office/officeart/2005/8/layout/arrow2"/>
    <dgm:cxn modelId="{86531E96-F6D0-416A-BD9C-D1E3850F8324}" srcId="{2FE44D6F-27CA-4958-9A69-345922423A52}" destId="{7FE4DC5E-B99A-4D01-A758-E7C7765FCBD6}" srcOrd="2" destOrd="0" parTransId="{C77AFFA1-3493-43B3-8B44-F24E1A065AA2}" sibTransId="{8C11A31D-18BB-4AAE-AD78-EA7BFD061BA7}"/>
    <dgm:cxn modelId="{F77073D1-9BF7-41DE-86D5-9817219D2E81}" type="presOf" srcId="{91ED098F-CFB2-4378-809B-A55F5B665956}" destId="{473E7949-C354-4F88-B431-1EF476790344}" srcOrd="0" destOrd="2" presId="urn:microsoft.com/office/officeart/2005/8/layout/arrow2"/>
    <dgm:cxn modelId="{3B15D84C-38AB-4F4E-9E3C-3E096DF744BF}" type="presOf" srcId="{2FE44D6F-27CA-4958-9A69-345922423A52}" destId="{B261E0B7-BB52-4CB0-A839-F2E6ED77D1F3}" srcOrd="0" destOrd="0" presId="urn:microsoft.com/office/officeart/2005/8/layout/arrow2"/>
    <dgm:cxn modelId="{A082453D-DF27-4B53-84DA-0E89425F3159}" srcId="{7FE4DC5E-B99A-4D01-A758-E7C7765FCBD6}" destId="{9F7BC882-0ED5-492B-8EB4-77BFD7E1FC1C}" srcOrd="2" destOrd="0" parTransId="{9ECC6AE1-B03D-4E03-9CF3-F050DA0A6721}" sibTransId="{2A449A9B-6E46-45F5-B84D-25226BFA2182}"/>
    <dgm:cxn modelId="{C088854A-80F1-4E08-B1D1-7DDA497EA17B}" type="presOf" srcId="{60F1FD4C-A38E-444E-A2C1-78D13A444049}" destId="{89F4E6AA-E46B-4F97-81EC-32282F5E5BA6}" srcOrd="0" destOrd="1" presId="urn:microsoft.com/office/officeart/2005/8/layout/arrow2"/>
    <dgm:cxn modelId="{D751B2F9-1B25-4B4B-82BE-FBAA9CC86EE5}" srcId="{2FE44D6F-27CA-4958-9A69-345922423A52}" destId="{45DB2B0A-B1CA-4BAF-BC5E-9C62DCE0C0D0}" srcOrd="1" destOrd="0" parTransId="{3DB47FEF-05F3-4594-A53F-7B0C786889C7}" sibTransId="{AFE6FBEA-4E11-42E1-A89F-B7FF3B3D135A}"/>
    <dgm:cxn modelId="{A850FE48-8AD6-467B-9AC5-EE5DEC482DCB}" type="presParOf" srcId="{B261E0B7-BB52-4CB0-A839-F2E6ED77D1F3}" destId="{F72212C5-FC3B-457F-8C7F-7AE0823FE8BC}" srcOrd="0" destOrd="0" presId="urn:microsoft.com/office/officeart/2005/8/layout/arrow2"/>
    <dgm:cxn modelId="{EBBD1789-C7FD-4C85-8A3C-84861F2C467F}" type="presParOf" srcId="{B261E0B7-BB52-4CB0-A839-F2E6ED77D1F3}" destId="{9D40F4BB-F657-469F-AA1F-A32629D3641C}" srcOrd="1" destOrd="0" presId="urn:microsoft.com/office/officeart/2005/8/layout/arrow2"/>
    <dgm:cxn modelId="{90B8E06F-8D4B-46F9-9367-31FC86CD930B}" type="presParOf" srcId="{9D40F4BB-F657-469F-AA1F-A32629D3641C}" destId="{08C76F5C-E605-4C8C-846E-5EF3A2C29E2F}" srcOrd="0" destOrd="0" presId="urn:microsoft.com/office/officeart/2005/8/layout/arrow2"/>
    <dgm:cxn modelId="{C4E43164-3CBA-4DD9-B676-BE6308FDB4B6}" type="presParOf" srcId="{9D40F4BB-F657-469F-AA1F-A32629D3641C}" destId="{F0B6BD3F-2C23-41EF-A823-C7A74235E90C}" srcOrd="1" destOrd="0" presId="urn:microsoft.com/office/officeart/2005/8/layout/arrow2"/>
    <dgm:cxn modelId="{6EDE6B00-933E-4616-964E-1E9674ABEB85}" type="presParOf" srcId="{9D40F4BB-F657-469F-AA1F-A32629D3641C}" destId="{2502F35C-E200-436E-BC3C-B350A83B91DB}" srcOrd="2" destOrd="0" presId="urn:microsoft.com/office/officeart/2005/8/layout/arrow2"/>
    <dgm:cxn modelId="{08C67D32-D0A4-403B-82EA-D70EBD9A24AC}" type="presParOf" srcId="{9D40F4BB-F657-469F-AA1F-A32629D3641C}" destId="{89F4E6AA-E46B-4F97-81EC-32282F5E5BA6}" srcOrd="3" destOrd="0" presId="urn:microsoft.com/office/officeart/2005/8/layout/arrow2"/>
    <dgm:cxn modelId="{9976DDBE-53B6-45FC-BE0B-3E3E5498B3FD}" type="presParOf" srcId="{9D40F4BB-F657-469F-AA1F-A32629D3641C}" destId="{8CC5D5EC-2EA5-41B9-A351-80088A45AD3B}" srcOrd="4" destOrd="0" presId="urn:microsoft.com/office/officeart/2005/8/layout/arrow2"/>
    <dgm:cxn modelId="{C1154374-C4A1-4481-A20E-87F083CFEDCB}" type="presParOf" srcId="{9D40F4BB-F657-469F-AA1F-A32629D3641C}" destId="{473E7949-C354-4F88-B431-1EF476790344}" srcOrd="5" destOrd="0" presId="urn:microsoft.com/office/officeart/2005/8/layout/arrow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013C8-3F7F-43BD-A199-2D235A2C4025}" type="doc">
      <dgm:prSet loTypeId="urn:microsoft.com/office/officeart/2005/8/layout/matrix1" loCatId="matrix" qsTypeId="urn:microsoft.com/office/officeart/2005/8/quickstyle/simple5" qsCatId="simple" csTypeId="urn:microsoft.com/office/officeart/2005/8/colors/colorful1#1" csCatId="colorful" phldr="1"/>
      <dgm:spPr/>
      <dgm:t>
        <a:bodyPr/>
        <a:lstStyle/>
        <a:p>
          <a:endParaRPr lang="en-US"/>
        </a:p>
      </dgm:t>
    </dgm:pt>
    <dgm:pt modelId="{E86CB29C-E8D0-458E-815F-F591EA826BC1}">
      <dgm:prSet phldrT="[Text]"/>
      <dgm:spPr/>
      <dgm:t>
        <a:bodyPr/>
        <a:lstStyle/>
        <a:p>
          <a:r>
            <a:rPr lang="en-US" dirty="0" smtClean="0"/>
            <a:t>Traditionally used medicinal Plants</a:t>
          </a:r>
          <a:endParaRPr lang="en-US" dirty="0"/>
        </a:p>
      </dgm:t>
    </dgm:pt>
    <dgm:pt modelId="{4A99B3B3-D413-49EC-8C70-274A921255AD}" type="parTrans" cxnId="{84FCF18C-3886-4440-B992-A9C3D529C9D9}">
      <dgm:prSet/>
      <dgm:spPr/>
      <dgm:t>
        <a:bodyPr/>
        <a:lstStyle/>
        <a:p>
          <a:endParaRPr lang="en-US"/>
        </a:p>
      </dgm:t>
    </dgm:pt>
    <dgm:pt modelId="{B9F931FD-7E51-4223-B469-3EFE09BDCECC}" type="sibTrans" cxnId="{84FCF18C-3886-4440-B992-A9C3D529C9D9}">
      <dgm:prSet/>
      <dgm:spPr/>
      <dgm:t>
        <a:bodyPr/>
        <a:lstStyle/>
        <a:p>
          <a:endParaRPr lang="en-US"/>
        </a:p>
      </dgm:t>
    </dgm:pt>
    <dgm:pt modelId="{3E107FB6-E88D-4CCF-A26E-146A3279531D}">
      <dgm:prSet phldrT="[Text]"/>
      <dgm:spPr/>
      <dgm:t>
        <a:bodyPr/>
        <a:lstStyle/>
        <a:p>
          <a:r>
            <a:rPr lang="en-US" i="1" dirty="0" smtClean="0"/>
            <a:t>in vitro </a:t>
          </a:r>
          <a:r>
            <a:rPr lang="en-US" i="0" dirty="0" smtClean="0"/>
            <a:t>evaluation of                           anti-diabetic potential of crude extracts and fractions</a:t>
          </a:r>
          <a:endParaRPr lang="en-US" i="1" dirty="0"/>
        </a:p>
      </dgm:t>
    </dgm:pt>
    <dgm:pt modelId="{39E7722A-5658-47E8-9B75-4D449B75A5A5}" type="parTrans" cxnId="{C04D13DC-7F74-4969-B656-45F4B6EB0383}">
      <dgm:prSet/>
      <dgm:spPr/>
      <dgm:t>
        <a:bodyPr/>
        <a:lstStyle/>
        <a:p>
          <a:endParaRPr lang="en-US"/>
        </a:p>
      </dgm:t>
    </dgm:pt>
    <dgm:pt modelId="{32585CEF-6BFD-4C1B-8EB0-3749919C305F}" type="sibTrans" cxnId="{C04D13DC-7F74-4969-B656-45F4B6EB0383}">
      <dgm:prSet/>
      <dgm:spPr/>
      <dgm:t>
        <a:bodyPr/>
        <a:lstStyle/>
        <a:p>
          <a:endParaRPr lang="en-US"/>
        </a:p>
      </dgm:t>
    </dgm:pt>
    <dgm:pt modelId="{CDD9EACB-1F6E-44D3-814B-4B5D1EB9B600}">
      <dgm:prSet phldrT="[Text]"/>
      <dgm:spPr/>
      <dgm:t>
        <a:bodyPr/>
        <a:lstStyle/>
        <a:p>
          <a:r>
            <a:rPr lang="en-US" i="1" dirty="0" smtClean="0"/>
            <a:t>in vitro </a:t>
          </a:r>
          <a:r>
            <a:rPr lang="en-US" i="0" dirty="0" smtClean="0"/>
            <a:t>evaluation of                        anti-inflammatory potential of crude extracts and fractions</a:t>
          </a:r>
          <a:endParaRPr lang="en-US" dirty="0"/>
        </a:p>
      </dgm:t>
    </dgm:pt>
    <dgm:pt modelId="{1767F75E-FD23-4A91-8E48-0E94F023293A}" type="parTrans" cxnId="{60181A11-AC90-4223-B857-46F8D25ABCF3}">
      <dgm:prSet/>
      <dgm:spPr/>
      <dgm:t>
        <a:bodyPr/>
        <a:lstStyle/>
        <a:p>
          <a:endParaRPr lang="en-US"/>
        </a:p>
      </dgm:t>
    </dgm:pt>
    <dgm:pt modelId="{CD457DB2-CFC7-480B-B7AD-6350C548FD61}" type="sibTrans" cxnId="{60181A11-AC90-4223-B857-46F8D25ABCF3}">
      <dgm:prSet/>
      <dgm:spPr/>
      <dgm:t>
        <a:bodyPr/>
        <a:lstStyle/>
        <a:p>
          <a:endParaRPr lang="en-US"/>
        </a:p>
      </dgm:t>
    </dgm:pt>
    <dgm:pt modelId="{00139B1A-BC5F-49D2-8CDB-899BB1AEDBA1}">
      <dgm:prSet phldrT="[Text]"/>
      <dgm:spPr/>
      <dgm:t>
        <a:bodyPr/>
        <a:lstStyle/>
        <a:p>
          <a:r>
            <a:rPr lang="en-US" dirty="0" smtClean="0"/>
            <a:t>Green synthesis of silver nanoparticles using plant extracts and evaluation of their antimicrobial, antioxidant and anti-inflammatory activities</a:t>
          </a:r>
          <a:endParaRPr lang="en-US" dirty="0"/>
        </a:p>
      </dgm:t>
    </dgm:pt>
    <dgm:pt modelId="{1A0B01DE-16F2-40FA-BDD3-5E2EA5492635}" type="parTrans" cxnId="{B8126716-D5B0-432E-8E5C-A73F14156919}">
      <dgm:prSet/>
      <dgm:spPr/>
      <dgm:t>
        <a:bodyPr/>
        <a:lstStyle/>
        <a:p>
          <a:endParaRPr lang="en-US"/>
        </a:p>
      </dgm:t>
    </dgm:pt>
    <dgm:pt modelId="{4716397A-3E81-4289-93D4-FA14707B1CC0}" type="sibTrans" cxnId="{B8126716-D5B0-432E-8E5C-A73F14156919}">
      <dgm:prSet/>
      <dgm:spPr/>
      <dgm:t>
        <a:bodyPr/>
        <a:lstStyle/>
        <a:p>
          <a:endParaRPr lang="en-US"/>
        </a:p>
      </dgm:t>
    </dgm:pt>
    <dgm:pt modelId="{22685775-A9AD-4CE8-93EA-4C09BCBB40A6}">
      <dgm:prSet phldrT="[Text]"/>
      <dgm:spPr/>
      <dgm:t>
        <a:bodyPr/>
        <a:lstStyle/>
        <a:p>
          <a:r>
            <a:rPr lang="en-US" dirty="0" smtClean="0"/>
            <a:t>Evaluation of antimicrobial activity of plant extracts and Synergism between various plant extracts</a:t>
          </a:r>
          <a:endParaRPr lang="en-US" dirty="0"/>
        </a:p>
      </dgm:t>
    </dgm:pt>
    <dgm:pt modelId="{C1DBE970-4E52-45BC-9EF4-A351BC636CF2}" type="parTrans" cxnId="{EE1AF503-2ED6-4E56-A9C0-66E923528CBC}">
      <dgm:prSet/>
      <dgm:spPr/>
      <dgm:t>
        <a:bodyPr/>
        <a:lstStyle/>
        <a:p>
          <a:endParaRPr lang="en-US"/>
        </a:p>
      </dgm:t>
    </dgm:pt>
    <dgm:pt modelId="{9B95A29C-1CA9-4063-BCD3-A7547373CB02}" type="sibTrans" cxnId="{EE1AF503-2ED6-4E56-A9C0-66E923528CBC}">
      <dgm:prSet/>
      <dgm:spPr/>
      <dgm:t>
        <a:bodyPr/>
        <a:lstStyle/>
        <a:p>
          <a:endParaRPr lang="en-US"/>
        </a:p>
      </dgm:t>
    </dgm:pt>
    <dgm:pt modelId="{5A66B6D1-BD91-4EDA-BF87-2D769F963F0A}" type="pres">
      <dgm:prSet presAssocID="{A15013C8-3F7F-43BD-A199-2D235A2C4025}" presName="diagram" presStyleCnt="0">
        <dgm:presLayoutVars>
          <dgm:chMax val="1"/>
          <dgm:dir/>
          <dgm:animLvl val="ctr"/>
          <dgm:resizeHandles val="exact"/>
        </dgm:presLayoutVars>
      </dgm:prSet>
      <dgm:spPr/>
      <dgm:t>
        <a:bodyPr/>
        <a:lstStyle/>
        <a:p>
          <a:endParaRPr lang="en-IN"/>
        </a:p>
      </dgm:t>
    </dgm:pt>
    <dgm:pt modelId="{EAB531F8-2AE9-4D7E-9084-CE8A900BA4BC}" type="pres">
      <dgm:prSet presAssocID="{A15013C8-3F7F-43BD-A199-2D235A2C4025}" presName="matrix" presStyleCnt="0"/>
      <dgm:spPr/>
    </dgm:pt>
    <dgm:pt modelId="{28FC15BC-29AE-4C5F-BCB3-A09F60C65BED}" type="pres">
      <dgm:prSet presAssocID="{A15013C8-3F7F-43BD-A199-2D235A2C4025}" presName="tile1" presStyleLbl="node1" presStyleIdx="0" presStyleCnt="4"/>
      <dgm:spPr/>
      <dgm:t>
        <a:bodyPr/>
        <a:lstStyle/>
        <a:p>
          <a:endParaRPr lang="en-US"/>
        </a:p>
      </dgm:t>
    </dgm:pt>
    <dgm:pt modelId="{D55F41C5-2411-458C-9328-ED3C272C2DA2}" type="pres">
      <dgm:prSet presAssocID="{A15013C8-3F7F-43BD-A199-2D235A2C4025}" presName="tile1text" presStyleLbl="node1" presStyleIdx="0" presStyleCnt="4">
        <dgm:presLayoutVars>
          <dgm:chMax val="0"/>
          <dgm:chPref val="0"/>
          <dgm:bulletEnabled val="1"/>
        </dgm:presLayoutVars>
      </dgm:prSet>
      <dgm:spPr/>
      <dgm:t>
        <a:bodyPr/>
        <a:lstStyle/>
        <a:p>
          <a:endParaRPr lang="en-US"/>
        </a:p>
      </dgm:t>
    </dgm:pt>
    <dgm:pt modelId="{54789ADC-18AF-4F66-AEF2-D0876FBD357F}" type="pres">
      <dgm:prSet presAssocID="{A15013C8-3F7F-43BD-A199-2D235A2C4025}" presName="tile2" presStyleLbl="node1" presStyleIdx="1" presStyleCnt="4"/>
      <dgm:spPr/>
      <dgm:t>
        <a:bodyPr/>
        <a:lstStyle/>
        <a:p>
          <a:endParaRPr lang="en-US"/>
        </a:p>
      </dgm:t>
    </dgm:pt>
    <dgm:pt modelId="{2F019BD8-253D-4DE9-B193-95128F66D08B}" type="pres">
      <dgm:prSet presAssocID="{A15013C8-3F7F-43BD-A199-2D235A2C4025}" presName="tile2text" presStyleLbl="node1" presStyleIdx="1" presStyleCnt="4">
        <dgm:presLayoutVars>
          <dgm:chMax val="0"/>
          <dgm:chPref val="0"/>
          <dgm:bulletEnabled val="1"/>
        </dgm:presLayoutVars>
      </dgm:prSet>
      <dgm:spPr/>
      <dgm:t>
        <a:bodyPr/>
        <a:lstStyle/>
        <a:p>
          <a:endParaRPr lang="en-US"/>
        </a:p>
      </dgm:t>
    </dgm:pt>
    <dgm:pt modelId="{93EB1C83-528C-4CB3-A151-7063D1D1A483}" type="pres">
      <dgm:prSet presAssocID="{A15013C8-3F7F-43BD-A199-2D235A2C4025}" presName="tile3" presStyleLbl="node1" presStyleIdx="2" presStyleCnt="4"/>
      <dgm:spPr/>
      <dgm:t>
        <a:bodyPr/>
        <a:lstStyle/>
        <a:p>
          <a:endParaRPr lang="en-US"/>
        </a:p>
      </dgm:t>
    </dgm:pt>
    <dgm:pt modelId="{9A69F4EF-4135-430F-B7A1-DCD788F8595E}" type="pres">
      <dgm:prSet presAssocID="{A15013C8-3F7F-43BD-A199-2D235A2C4025}" presName="tile3text" presStyleLbl="node1" presStyleIdx="2" presStyleCnt="4">
        <dgm:presLayoutVars>
          <dgm:chMax val="0"/>
          <dgm:chPref val="0"/>
          <dgm:bulletEnabled val="1"/>
        </dgm:presLayoutVars>
      </dgm:prSet>
      <dgm:spPr/>
      <dgm:t>
        <a:bodyPr/>
        <a:lstStyle/>
        <a:p>
          <a:endParaRPr lang="en-US"/>
        </a:p>
      </dgm:t>
    </dgm:pt>
    <dgm:pt modelId="{42CE14E0-B1C8-43C8-925F-00DAFFE19CE5}" type="pres">
      <dgm:prSet presAssocID="{A15013C8-3F7F-43BD-A199-2D235A2C4025}" presName="tile4" presStyleLbl="node1" presStyleIdx="3" presStyleCnt="4"/>
      <dgm:spPr/>
      <dgm:t>
        <a:bodyPr/>
        <a:lstStyle/>
        <a:p>
          <a:endParaRPr lang="en-US"/>
        </a:p>
      </dgm:t>
    </dgm:pt>
    <dgm:pt modelId="{84BFF00D-5C4E-4FCA-BB3C-8EF5CBD4A910}" type="pres">
      <dgm:prSet presAssocID="{A15013C8-3F7F-43BD-A199-2D235A2C4025}" presName="tile4text" presStyleLbl="node1" presStyleIdx="3" presStyleCnt="4">
        <dgm:presLayoutVars>
          <dgm:chMax val="0"/>
          <dgm:chPref val="0"/>
          <dgm:bulletEnabled val="1"/>
        </dgm:presLayoutVars>
      </dgm:prSet>
      <dgm:spPr/>
      <dgm:t>
        <a:bodyPr/>
        <a:lstStyle/>
        <a:p>
          <a:endParaRPr lang="en-US"/>
        </a:p>
      </dgm:t>
    </dgm:pt>
    <dgm:pt modelId="{24B18978-E799-48DF-A7E2-B2B7B2B1912E}" type="pres">
      <dgm:prSet presAssocID="{A15013C8-3F7F-43BD-A199-2D235A2C4025}" presName="centerTile" presStyleLbl="fgShp" presStyleIdx="0" presStyleCnt="1">
        <dgm:presLayoutVars>
          <dgm:chMax val="0"/>
          <dgm:chPref val="0"/>
        </dgm:presLayoutVars>
      </dgm:prSet>
      <dgm:spPr/>
      <dgm:t>
        <a:bodyPr/>
        <a:lstStyle/>
        <a:p>
          <a:endParaRPr lang="en-US"/>
        </a:p>
      </dgm:t>
    </dgm:pt>
  </dgm:ptLst>
  <dgm:cxnLst>
    <dgm:cxn modelId="{84FCF18C-3886-4440-B992-A9C3D529C9D9}" srcId="{A15013C8-3F7F-43BD-A199-2D235A2C4025}" destId="{E86CB29C-E8D0-458E-815F-F591EA826BC1}" srcOrd="0" destOrd="0" parTransId="{4A99B3B3-D413-49EC-8C70-274A921255AD}" sibTransId="{B9F931FD-7E51-4223-B469-3EFE09BDCECC}"/>
    <dgm:cxn modelId="{0BC2E50A-ECB3-4051-A0BE-4BB5C430F469}" type="presOf" srcId="{00139B1A-BC5F-49D2-8CDB-899BB1AEDBA1}" destId="{9A69F4EF-4135-430F-B7A1-DCD788F8595E}" srcOrd="1" destOrd="0" presId="urn:microsoft.com/office/officeart/2005/8/layout/matrix1"/>
    <dgm:cxn modelId="{C166DA1D-42B3-4A4C-98A6-61033C209F18}" type="presOf" srcId="{00139B1A-BC5F-49D2-8CDB-899BB1AEDBA1}" destId="{93EB1C83-528C-4CB3-A151-7063D1D1A483}" srcOrd="0" destOrd="0" presId="urn:microsoft.com/office/officeart/2005/8/layout/matrix1"/>
    <dgm:cxn modelId="{60181A11-AC90-4223-B857-46F8D25ABCF3}" srcId="{E86CB29C-E8D0-458E-815F-F591EA826BC1}" destId="{CDD9EACB-1F6E-44D3-814B-4B5D1EB9B600}" srcOrd="1" destOrd="0" parTransId="{1767F75E-FD23-4A91-8E48-0E94F023293A}" sibTransId="{CD457DB2-CFC7-480B-B7AD-6350C548FD61}"/>
    <dgm:cxn modelId="{59F92B9D-7727-4F35-8812-9978A4E39712}" type="presOf" srcId="{E86CB29C-E8D0-458E-815F-F591EA826BC1}" destId="{24B18978-E799-48DF-A7E2-B2B7B2B1912E}" srcOrd="0" destOrd="0" presId="urn:microsoft.com/office/officeart/2005/8/layout/matrix1"/>
    <dgm:cxn modelId="{4FF2FC30-99EC-414C-99DB-53DC6A420226}" type="presOf" srcId="{CDD9EACB-1F6E-44D3-814B-4B5D1EB9B600}" destId="{2F019BD8-253D-4DE9-B193-95128F66D08B}" srcOrd="1" destOrd="0" presId="urn:microsoft.com/office/officeart/2005/8/layout/matrix1"/>
    <dgm:cxn modelId="{B8126716-D5B0-432E-8E5C-A73F14156919}" srcId="{E86CB29C-E8D0-458E-815F-F591EA826BC1}" destId="{00139B1A-BC5F-49D2-8CDB-899BB1AEDBA1}" srcOrd="2" destOrd="0" parTransId="{1A0B01DE-16F2-40FA-BDD3-5E2EA5492635}" sibTransId="{4716397A-3E81-4289-93D4-FA14707B1CC0}"/>
    <dgm:cxn modelId="{AA5EDDD5-E5C9-4795-A239-25059C69D837}" type="presOf" srcId="{22685775-A9AD-4CE8-93EA-4C09BCBB40A6}" destId="{84BFF00D-5C4E-4FCA-BB3C-8EF5CBD4A910}" srcOrd="1" destOrd="0" presId="urn:microsoft.com/office/officeart/2005/8/layout/matrix1"/>
    <dgm:cxn modelId="{C04D13DC-7F74-4969-B656-45F4B6EB0383}" srcId="{E86CB29C-E8D0-458E-815F-F591EA826BC1}" destId="{3E107FB6-E88D-4CCF-A26E-146A3279531D}" srcOrd="0" destOrd="0" parTransId="{39E7722A-5658-47E8-9B75-4D449B75A5A5}" sibTransId="{32585CEF-6BFD-4C1B-8EB0-3749919C305F}"/>
    <dgm:cxn modelId="{A8963D56-D134-43FB-948C-7004CA7B89C2}" type="presOf" srcId="{3E107FB6-E88D-4CCF-A26E-146A3279531D}" destId="{D55F41C5-2411-458C-9328-ED3C272C2DA2}" srcOrd="1" destOrd="0" presId="urn:microsoft.com/office/officeart/2005/8/layout/matrix1"/>
    <dgm:cxn modelId="{EE1AF503-2ED6-4E56-A9C0-66E923528CBC}" srcId="{E86CB29C-E8D0-458E-815F-F591EA826BC1}" destId="{22685775-A9AD-4CE8-93EA-4C09BCBB40A6}" srcOrd="3" destOrd="0" parTransId="{C1DBE970-4E52-45BC-9EF4-A351BC636CF2}" sibTransId="{9B95A29C-1CA9-4063-BCD3-A7547373CB02}"/>
    <dgm:cxn modelId="{D2FC6551-200D-4808-895A-4D5F5A518DA6}" type="presOf" srcId="{22685775-A9AD-4CE8-93EA-4C09BCBB40A6}" destId="{42CE14E0-B1C8-43C8-925F-00DAFFE19CE5}" srcOrd="0" destOrd="0" presId="urn:microsoft.com/office/officeart/2005/8/layout/matrix1"/>
    <dgm:cxn modelId="{2AA49EE2-C288-4BB5-BD26-9385881940E5}" type="presOf" srcId="{3E107FB6-E88D-4CCF-A26E-146A3279531D}" destId="{28FC15BC-29AE-4C5F-BCB3-A09F60C65BED}" srcOrd="0" destOrd="0" presId="urn:microsoft.com/office/officeart/2005/8/layout/matrix1"/>
    <dgm:cxn modelId="{E7E0AA43-E952-4CEE-A7D8-FBFB050EF78D}" type="presOf" srcId="{CDD9EACB-1F6E-44D3-814B-4B5D1EB9B600}" destId="{54789ADC-18AF-4F66-AEF2-D0876FBD357F}" srcOrd="0" destOrd="0" presId="urn:microsoft.com/office/officeart/2005/8/layout/matrix1"/>
    <dgm:cxn modelId="{4457D19D-9BEC-4F83-92BA-F23E09E7C26B}" type="presOf" srcId="{A15013C8-3F7F-43BD-A199-2D235A2C4025}" destId="{5A66B6D1-BD91-4EDA-BF87-2D769F963F0A}" srcOrd="0" destOrd="0" presId="urn:microsoft.com/office/officeart/2005/8/layout/matrix1"/>
    <dgm:cxn modelId="{85BEAACF-C757-49AD-8159-BC2C2F87BC63}" type="presParOf" srcId="{5A66B6D1-BD91-4EDA-BF87-2D769F963F0A}" destId="{EAB531F8-2AE9-4D7E-9084-CE8A900BA4BC}" srcOrd="0" destOrd="0" presId="urn:microsoft.com/office/officeart/2005/8/layout/matrix1"/>
    <dgm:cxn modelId="{C40175FB-A7F3-413A-90F8-33C09F0CA69E}" type="presParOf" srcId="{EAB531F8-2AE9-4D7E-9084-CE8A900BA4BC}" destId="{28FC15BC-29AE-4C5F-BCB3-A09F60C65BED}" srcOrd="0" destOrd="0" presId="urn:microsoft.com/office/officeart/2005/8/layout/matrix1"/>
    <dgm:cxn modelId="{7C4D95CD-6C06-4A2F-B0BB-C0437CC67E44}" type="presParOf" srcId="{EAB531F8-2AE9-4D7E-9084-CE8A900BA4BC}" destId="{D55F41C5-2411-458C-9328-ED3C272C2DA2}" srcOrd="1" destOrd="0" presId="urn:microsoft.com/office/officeart/2005/8/layout/matrix1"/>
    <dgm:cxn modelId="{14BF040A-503A-4A6E-A0E0-259DED57D3AF}" type="presParOf" srcId="{EAB531F8-2AE9-4D7E-9084-CE8A900BA4BC}" destId="{54789ADC-18AF-4F66-AEF2-D0876FBD357F}" srcOrd="2" destOrd="0" presId="urn:microsoft.com/office/officeart/2005/8/layout/matrix1"/>
    <dgm:cxn modelId="{E7A4C70D-F72F-4CD3-8D64-DEB71D9AD9E4}" type="presParOf" srcId="{EAB531F8-2AE9-4D7E-9084-CE8A900BA4BC}" destId="{2F019BD8-253D-4DE9-B193-95128F66D08B}" srcOrd="3" destOrd="0" presId="urn:microsoft.com/office/officeart/2005/8/layout/matrix1"/>
    <dgm:cxn modelId="{5A47A477-EB6A-40FD-9C44-380CCB0C404C}" type="presParOf" srcId="{EAB531F8-2AE9-4D7E-9084-CE8A900BA4BC}" destId="{93EB1C83-528C-4CB3-A151-7063D1D1A483}" srcOrd="4" destOrd="0" presId="urn:microsoft.com/office/officeart/2005/8/layout/matrix1"/>
    <dgm:cxn modelId="{4A3ACB5B-3A7F-44F2-A44F-56B74259E285}" type="presParOf" srcId="{EAB531F8-2AE9-4D7E-9084-CE8A900BA4BC}" destId="{9A69F4EF-4135-430F-B7A1-DCD788F8595E}" srcOrd="5" destOrd="0" presId="urn:microsoft.com/office/officeart/2005/8/layout/matrix1"/>
    <dgm:cxn modelId="{427DDECC-2270-4486-B562-C1425EDBC503}" type="presParOf" srcId="{EAB531F8-2AE9-4D7E-9084-CE8A900BA4BC}" destId="{42CE14E0-B1C8-43C8-925F-00DAFFE19CE5}" srcOrd="6" destOrd="0" presId="urn:microsoft.com/office/officeart/2005/8/layout/matrix1"/>
    <dgm:cxn modelId="{2B5A0F4D-2002-48BC-A353-F4F9BBD06D1F}" type="presParOf" srcId="{EAB531F8-2AE9-4D7E-9084-CE8A900BA4BC}" destId="{84BFF00D-5C4E-4FCA-BB3C-8EF5CBD4A910}" srcOrd="7" destOrd="0" presId="urn:microsoft.com/office/officeart/2005/8/layout/matrix1"/>
    <dgm:cxn modelId="{0A21C98F-F610-48CE-9C21-8FF3257178CE}" type="presParOf" srcId="{5A66B6D1-BD91-4EDA-BF87-2D769F963F0A}" destId="{24B18978-E799-48DF-A7E2-B2B7B2B1912E}" srcOrd="1" destOrd="0" presId="urn:microsoft.com/office/officeart/2005/8/layout/matrix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1244E8-EC6B-4324-97AD-2B0EE6807F98}" type="datetimeFigureOut">
              <a:rPr lang="en-IN" smtClean="0"/>
              <a:pPr/>
              <a:t>01-09-2016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DDD615-B831-4901-85D0-BED59A95ED0B}" type="slidenum">
              <a:rPr lang="en-IN" smtClean="0"/>
              <a:pPr/>
              <a:t>‹#›</a:t>
            </a:fld>
            <a:endParaRPr lang="en-IN"/>
          </a:p>
        </p:txBody>
      </p:sp>
    </p:spTree>
    <p:extLst>
      <p:ext uri="{BB962C8B-B14F-4D97-AF65-F5344CB8AC3E}">
        <p14:creationId xmlns="" xmlns:p14="http://schemas.microsoft.com/office/powerpoint/2010/main" val="97940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BD0F29-D6B3-4C20-B8E7-70D132154553}" type="slidenum">
              <a:rPr lang="en-IN" smtClean="0"/>
              <a:pPr fontAlgn="base">
                <a:spcBef>
                  <a:spcPct val="0"/>
                </a:spcBef>
                <a:spcAft>
                  <a:spcPct val="0"/>
                </a:spcAft>
                <a:defRPr/>
              </a:pPr>
              <a:t>15</a:t>
            </a:fld>
            <a:endParaRPr lang="en-IN" smtClean="0"/>
          </a:p>
        </p:txBody>
      </p:sp>
    </p:spTree>
    <p:extLst>
      <p:ext uri="{BB962C8B-B14F-4D97-AF65-F5344CB8AC3E}">
        <p14:creationId xmlns="" xmlns:p14="http://schemas.microsoft.com/office/powerpoint/2010/main" val="4105228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28B549-AC8D-4CBA-8628-4E8AABC50AA5}" type="slidenum">
              <a:rPr lang="en-IN" smtClean="0"/>
              <a:pPr fontAlgn="base">
                <a:spcBef>
                  <a:spcPct val="0"/>
                </a:spcBef>
                <a:spcAft>
                  <a:spcPct val="0"/>
                </a:spcAft>
                <a:defRPr/>
              </a:pPr>
              <a:t>26</a:t>
            </a:fld>
            <a:endParaRPr lang="en-IN" smtClean="0"/>
          </a:p>
        </p:txBody>
      </p:sp>
    </p:spTree>
    <p:extLst>
      <p:ext uri="{BB962C8B-B14F-4D97-AF65-F5344CB8AC3E}">
        <p14:creationId xmlns="" xmlns:p14="http://schemas.microsoft.com/office/powerpoint/2010/main" val="356388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9D59D7-E88C-4EAB-BB70-A9E34F3D0FFD}" type="slidenum">
              <a:rPr lang="en-IN" smtClean="0"/>
              <a:pPr fontAlgn="base">
                <a:spcBef>
                  <a:spcPct val="0"/>
                </a:spcBef>
                <a:spcAft>
                  <a:spcPct val="0"/>
                </a:spcAft>
                <a:defRPr/>
              </a:pPr>
              <a:t>27</a:t>
            </a:fld>
            <a:endParaRPr lang="en-IN" smtClean="0"/>
          </a:p>
        </p:txBody>
      </p:sp>
    </p:spTree>
    <p:extLst>
      <p:ext uri="{BB962C8B-B14F-4D97-AF65-F5344CB8AC3E}">
        <p14:creationId xmlns="" xmlns:p14="http://schemas.microsoft.com/office/powerpoint/2010/main" val="226653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039B36-9692-4615-ABF1-5DD105CF6BEB}" type="slidenum">
              <a:rPr lang="en-IN" smtClean="0"/>
              <a:pPr fontAlgn="base">
                <a:spcBef>
                  <a:spcPct val="0"/>
                </a:spcBef>
                <a:spcAft>
                  <a:spcPct val="0"/>
                </a:spcAft>
                <a:defRPr/>
              </a:pPr>
              <a:t>28</a:t>
            </a:fld>
            <a:endParaRPr lang="en-IN" smtClean="0"/>
          </a:p>
        </p:txBody>
      </p:sp>
    </p:spTree>
    <p:extLst>
      <p:ext uri="{BB962C8B-B14F-4D97-AF65-F5344CB8AC3E}">
        <p14:creationId xmlns="" xmlns:p14="http://schemas.microsoft.com/office/powerpoint/2010/main" val="805847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addition to the foregoing research,</a:t>
            </a:r>
            <a:r>
              <a:rPr lang="en-US" baseline="0" dirty="0" smtClean="0"/>
              <a:t> traditionally used medicinal plants are being studied for their various biological activities by standard </a:t>
            </a:r>
            <a:r>
              <a:rPr lang="en-US" i="1" baseline="0" dirty="0" smtClean="0"/>
              <a:t>in vitro </a:t>
            </a:r>
            <a:r>
              <a:rPr lang="en-US" baseline="0" dirty="0" smtClean="0"/>
              <a:t>methods.</a:t>
            </a:r>
            <a:endParaRPr lang="en-IN" dirty="0" smtClean="0"/>
          </a:p>
        </p:txBody>
      </p:sp>
      <p:sp>
        <p:nvSpPr>
          <p:cNvPr id="4" name="Slide Number Placeholder 3"/>
          <p:cNvSpPr>
            <a:spLocks noGrp="1"/>
          </p:cNvSpPr>
          <p:nvPr>
            <p:ph type="sldNum" sz="quarter" idx="10"/>
          </p:nvPr>
        </p:nvSpPr>
        <p:spPr/>
        <p:txBody>
          <a:bodyPr/>
          <a:lstStyle/>
          <a:p>
            <a:pPr>
              <a:defRPr/>
            </a:pPr>
            <a:fld id="{B035EDC7-0F62-4B30-B2BB-483F59D3B9E5}" type="slidenum">
              <a:rPr lang="en-IN" smtClean="0"/>
              <a:pPr>
                <a:defRPr/>
              </a:pPr>
              <a:t>32</a:t>
            </a:fld>
            <a:endParaRPr lang="en-IN"/>
          </a:p>
        </p:txBody>
      </p:sp>
    </p:spTree>
    <p:extLst>
      <p:ext uri="{BB962C8B-B14F-4D97-AF65-F5344CB8AC3E}">
        <p14:creationId xmlns="" xmlns:p14="http://schemas.microsoft.com/office/powerpoint/2010/main" val="70844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DD615-B831-4901-85D0-BED59A95ED0B}" type="slidenum">
              <a:rPr lang="en-IN" smtClean="0"/>
              <a:pPr/>
              <a:t>52</a:t>
            </a:fld>
            <a:endParaRPr lang="en-IN"/>
          </a:p>
        </p:txBody>
      </p:sp>
    </p:spTree>
    <p:extLst>
      <p:ext uri="{BB962C8B-B14F-4D97-AF65-F5344CB8AC3E}">
        <p14:creationId xmlns="" xmlns:p14="http://schemas.microsoft.com/office/powerpoint/2010/main" val="71488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CAE45F-6DC4-48FE-BEDE-74FD838E2981}" type="slidenum">
              <a:rPr lang="en-IN" smtClean="0"/>
              <a:pPr fontAlgn="base">
                <a:spcBef>
                  <a:spcPct val="0"/>
                </a:spcBef>
                <a:spcAft>
                  <a:spcPct val="0"/>
                </a:spcAft>
                <a:defRPr/>
              </a:pPr>
              <a:t>16</a:t>
            </a:fld>
            <a:endParaRPr lang="en-IN" smtClean="0"/>
          </a:p>
        </p:txBody>
      </p:sp>
    </p:spTree>
    <p:extLst>
      <p:ext uri="{BB962C8B-B14F-4D97-AF65-F5344CB8AC3E}">
        <p14:creationId xmlns="" xmlns:p14="http://schemas.microsoft.com/office/powerpoint/2010/main" val="19264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DC2659-AAF7-44FD-A2F8-C3452680DACB}" type="slidenum">
              <a:rPr lang="en-IN" smtClean="0"/>
              <a:pPr fontAlgn="base">
                <a:spcBef>
                  <a:spcPct val="0"/>
                </a:spcBef>
                <a:spcAft>
                  <a:spcPct val="0"/>
                </a:spcAft>
                <a:defRPr/>
              </a:pPr>
              <a:t>17</a:t>
            </a:fld>
            <a:endParaRPr lang="en-IN" smtClean="0"/>
          </a:p>
        </p:txBody>
      </p:sp>
    </p:spTree>
    <p:extLst>
      <p:ext uri="{BB962C8B-B14F-4D97-AF65-F5344CB8AC3E}">
        <p14:creationId xmlns="" xmlns:p14="http://schemas.microsoft.com/office/powerpoint/2010/main" val="263448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117CC8-1027-418C-951F-BDDE55E07B93}" type="slidenum">
              <a:rPr lang="en-IN" smtClean="0"/>
              <a:pPr fontAlgn="base">
                <a:spcBef>
                  <a:spcPct val="0"/>
                </a:spcBef>
                <a:spcAft>
                  <a:spcPct val="0"/>
                </a:spcAft>
                <a:defRPr/>
              </a:pPr>
              <a:t>18</a:t>
            </a:fld>
            <a:endParaRPr lang="en-IN" smtClean="0"/>
          </a:p>
        </p:txBody>
      </p:sp>
    </p:spTree>
    <p:extLst>
      <p:ext uri="{BB962C8B-B14F-4D97-AF65-F5344CB8AC3E}">
        <p14:creationId xmlns="" xmlns:p14="http://schemas.microsoft.com/office/powerpoint/2010/main" val="389322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4FF5A6-8BBD-4AB6-8DDE-81FED528E0CE}" type="slidenum">
              <a:rPr lang="en-IN" smtClean="0"/>
              <a:pPr fontAlgn="base">
                <a:spcBef>
                  <a:spcPct val="0"/>
                </a:spcBef>
                <a:spcAft>
                  <a:spcPct val="0"/>
                </a:spcAft>
                <a:defRPr/>
              </a:pPr>
              <a:t>19</a:t>
            </a:fld>
            <a:endParaRPr lang="en-IN" smtClean="0"/>
          </a:p>
        </p:txBody>
      </p:sp>
    </p:spTree>
    <p:extLst>
      <p:ext uri="{BB962C8B-B14F-4D97-AF65-F5344CB8AC3E}">
        <p14:creationId xmlns="" xmlns:p14="http://schemas.microsoft.com/office/powerpoint/2010/main" val="303135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752DA3-FC7D-4B90-98D7-73A137340E9A}" type="slidenum">
              <a:rPr lang="en-IN" smtClean="0"/>
              <a:pPr fontAlgn="base">
                <a:spcBef>
                  <a:spcPct val="0"/>
                </a:spcBef>
                <a:spcAft>
                  <a:spcPct val="0"/>
                </a:spcAft>
                <a:defRPr/>
              </a:pPr>
              <a:t>20</a:t>
            </a:fld>
            <a:endParaRPr lang="en-IN" smtClean="0"/>
          </a:p>
        </p:txBody>
      </p:sp>
    </p:spTree>
    <p:extLst>
      <p:ext uri="{BB962C8B-B14F-4D97-AF65-F5344CB8AC3E}">
        <p14:creationId xmlns="" xmlns:p14="http://schemas.microsoft.com/office/powerpoint/2010/main" val="72603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9325CD-050E-4DB0-8DA0-E382A35ECBCE}" type="slidenum">
              <a:rPr lang="en-IN" smtClean="0"/>
              <a:pPr fontAlgn="base">
                <a:spcBef>
                  <a:spcPct val="0"/>
                </a:spcBef>
                <a:spcAft>
                  <a:spcPct val="0"/>
                </a:spcAft>
                <a:defRPr/>
              </a:pPr>
              <a:t>21</a:t>
            </a:fld>
            <a:endParaRPr lang="en-IN" smtClean="0"/>
          </a:p>
        </p:txBody>
      </p:sp>
    </p:spTree>
    <p:extLst>
      <p:ext uri="{BB962C8B-B14F-4D97-AF65-F5344CB8AC3E}">
        <p14:creationId xmlns="" xmlns:p14="http://schemas.microsoft.com/office/powerpoint/2010/main" val="16077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58C733-C7D6-47E8-87AE-A4802A5197F4}" type="slidenum">
              <a:rPr lang="en-IN" smtClean="0"/>
              <a:pPr fontAlgn="base">
                <a:spcBef>
                  <a:spcPct val="0"/>
                </a:spcBef>
                <a:spcAft>
                  <a:spcPct val="0"/>
                </a:spcAft>
                <a:defRPr/>
              </a:pPr>
              <a:t>22</a:t>
            </a:fld>
            <a:endParaRPr lang="en-IN" smtClean="0"/>
          </a:p>
        </p:txBody>
      </p:sp>
    </p:spTree>
    <p:extLst>
      <p:ext uri="{BB962C8B-B14F-4D97-AF65-F5344CB8AC3E}">
        <p14:creationId xmlns="" xmlns:p14="http://schemas.microsoft.com/office/powerpoint/2010/main" val="34217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74D2A-AE7F-4B60-922C-F2E0AEC301B7}" type="slidenum">
              <a:rPr lang="en-IN" smtClean="0"/>
              <a:pPr fontAlgn="base">
                <a:spcBef>
                  <a:spcPct val="0"/>
                </a:spcBef>
                <a:spcAft>
                  <a:spcPct val="0"/>
                </a:spcAft>
                <a:defRPr/>
              </a:pPr>
              <a:t>24</a:t>
            </a:fld>
            <a:endParaRPr lang="en-IN" smtClean="0"/>
          </a:p>
        </p:txBody>
      </p:sp>
    </p:spTree>
    <p:extLst>
      <p:ext uri="{BB962C8B-B14F-4D97-AF65-F5344CB8AC3E}">
        <p14:creationId xmlns="" xmlns:p14="http://schemas.microsoft.com/office/powerpoint/2010/main" val="198960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C120D-2308-45B0-9C02-F1413C4DCCE5}" type="datetimeFigureOut">
              <a:rPr lang="en-IN" smtClean="0"/>
              <a:pPr/>
              <a:t>01-09-2016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3DF3987-59BE-4102-B99B-30A9C5A4AEDF}"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C120D-2308-45B0-9C02-F1413C4DCCE5}" type="datetimeFigureOut">
              <a:rPr lang="en-IN" smtClean="0"/>
              <a:pPr/>
              <a:t>01-09-2016</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F3987-59BE-4102-B99B-30A9C5A4AED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www.isto-india.org/jsc/index.php/jsc/issue/view/jos.1.1" TargetMode="External"/><Relationship Id="rId3" Type="http://schemas.openxmlformats.org/officeDocument/2006/relationships/hyperlink" Target="https://www.researchgate.net/researcher/2061871266_Bishnu_Prasad_Sarma" TargetMode="External"/><Relationship Id="rId7" Type="http://schemas.openxmlformats.org/officeDocument/2006/relationships/hyperlink" Target="https://www.researchgate.net/researcher/2049532481_Arabinda_Ghosh" TargetMode="External"/><Relationship Id="rId2" Type="http://schemas.openxmlformats.org/officeDocument/2006/relationships/hyperlink" Target="https://www.researchgate.net/researcher/2061920735_Rigom_Pegu" TargetMode="External"/><Relationship Id="rId1" Type="http://schemas.openxmlformats.org/officeDocument/2006/relationships/slideLayout" Target="../slideLayouts/slideLayout2.xml"/><Relationship Id="rId6" Type="http://schemas.openxmlformats.org/officeDocument/2006/relationships/hyperlink" Target="https://www.researchgate.net/researcher/67878427_Surabhi_Johari" TargetMode="External"/><Relationship Id="rId5" Type="http://schemas.openxmlformats.org/officeDocument/2006/relationships/hyperlink" Target="https://www.researchgate.net/researcher/60022602_Subrata_Sinha" TargetMode="External"/><Relationship Id="rId4" Type="http://schemas.openxmlformats.org/officeDocument/2006/relationships/hyperlink" Target="https://www.researchgate.net/researcher/2061856826_Rupali_Borua"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939752"/>
          </a:xfrm>
        </p:spPr>
        <p:txBody>
          <a:bodyPr>
            <a:normAutofit fontScale="90000"/>
          </a:bodyPr>
          <a:lstStyle/>
          <a:p>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mj-lt"/>
                <a:cs typeface="Times New Roman" pitchFamily="18" charset="0"/>
              </a:rPr>
              <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mj-lt"/>
                <a:cs typeface="Times New Roman" pitchFamily="18" charset="0"/>
              </a:rPr>
            </a:br>
            <a:r>
              <a:rPr lang="en-US" sz="3600" b="1" cap="all" dirty="0" smtClean="0">
                <a:ln w="9000" cmpd="sng">
                  <a:solidFill>
                    <a:schemeClr val="accent4">
                      <a:shade val="50000"/>
                      <a:satMod val="120000"/>
                    </a:schemeClr>
                  </a:solidFill>
                  <a:prstDash val="solid"/>
                </a:ln>
                <a:solidFill>
                  <a:schemeClr val="tx2"/>
                </a:solidFill>
                <a:effectLst/>
                <a:latin typeface="Trebuchet MS" pitchFamily="34" charset="0"/>
                <a:cs typeface="Times New Roman" pitchFamily="18" charset="0"/>
              </a:rPr>
              <a:t>Strengthening </a:t>
            </a:r>
            <a:br>
              <a:rPr lang="en-US" sz="3600" b="1" cap="all" dirty="0" smtClean="0">
                <a:ln w="9000" cmpd="sng">
                  <a:solidFill>
                    <a:schemeClr val="accent4">
                      <a:shade val="50000"/>
                      <a:satMod val="120000"/>
                    </a:schemeClr>
                  </a:solidFill>
                  <a:prstDash val="solid"/>
                </a:ln>
                <a:solidFill>
                  <a:schemeClr val="tx2"/>
                </a:solidFill>
                <a:effectLst/>
                <a:latin typeface="Trebuchet MS" pitchFamily="34" charset="0"/>
                <a:cs typeface="Times New Roman" pitchFamily="18" charset="0"/>
              </a:rPr>
            </a:br>
            <a:r>
              <a:rPr lang="en-US" sz="3600" b="1" cap="all" dirty="0" smtClean="0">
                <a:ln w="9000" cmpd="sng">
                  <a:solidFill>
                    <a:schemeClr val="accent4">
                      <a:shade val="50000"/>
                      <a:satMod val="120000"/>
                    </a:schemeClr>
                  </a:solidFill>
                  <a:prstDash val="solid"/>
                </a:ln>
                <a:solidFill>
                  <a:schemeClr val="tx2"/>
                </a:solidFill>
                <a:effectLst/>
                <a:latin typeface="Trebuchet MS" pitchFamily="34" charset="0"/>
                <a:cs typeface="Times New Roman" pitchFamily="18" charset="0"/>
              </a:rPr>
              <a:t>of Biotechnology Teaching,</a:t>
            </a:r>
            <a:br>
              <a:rPr lang="en-US" sz="3600" b="1" cap="all" dirty="0" smtClean="0">
                <a:ln w="9000" cmpd="sng">
                  <a:solidFill>
                    <a:schemeClr val="accent4">
                      <a:shade val="50000"/>
                      <a:satMod val="120000"/>
                    </a:schemeClr>
                  </a:solidFill>
                  <a:prstDash val="solid"/>
                </a:ln>
                <a:solidFill>
                  <a:schemeClr val="tx2"/>
                </a:solidFill>
                <a:effectLst/>
                <a:latin typeface="Trebuchet MS" pitchFamily="34" charset="0"/>
                <a:cs typeface="Times New Roman" pitchFamily="18" charset="0"/>
              </a:rPr>
            </a:br>
            <a:r>
              <a:rPr lang="en-US" sz="3600" b="1" cap="all" dirty="0" smtClean="0">
                <a:ln w="9000" cmpd="sng">
                  <a:solidFill>
                    <a:schemeClr val="accent4">
                      <a:shade val="50000"/>
                      <a:satMod val="120000"/>
                    </a:schemeClr>
                  </a:solidFill>
                  <a:prstDash val="solid"/>
                </a:ln>
                <a:solidFill>
                  <a:schemeClr val="tx2"/>
                </a:solidFill>
                <a:effectLst/>
                <a:latin typeface="Trebuchet MS" pitchFamily="34" charset="0"/>
                <a:cs typeface="Times New Roman" pitchFamily="18" charset="0"/>
              </a:rPr>
              <a:t> Training and Research IN UNIVERSITY AND COLLEGEs IN NORTH-EAST</a:t>
            </a:r>
            <a:r>
              <a:rPr lang="en-US" sz="3600" b="1" cap="all" dirty="0">
                <a:ln w="9000" cmpd="sng">
                  <a:solidFill>
                    <a:schemeClr val="accent4">
                      <a:shade val="50000"/>
                      <a:satMod val="120000"/>
                    </a:schemeClr>
                  </a:solidFill>
                  <a:prstDash val="solid"/>
                </a:ln>
                <a:solidFill>
                  <a:schemeClr val="tx2"/>
                </a:solidFill>
                <a:effectLst/>
                <a:latin typeface="Trebuchet MS" pitchFamily="34" charset="0"/>
              </a:rPr>
              <a:t/>
            </a:r>
            <a:br>
              <a:rPr lang="en-US" sz="3600" b="1" cap="all" dirty="0">
                <a:ln w="9000" cmpd="sng">
                  <a:solidFill>
                    <a:schemeClr val="accent4">
                      <a:shade val="50000"/>
                      <a:satMod val="120000"/>
                    </a:schemeClr>
                  </a:solidFill>
                  <a:prstDash val="solid"/>
                </a:ln>
                <a:solidFill>
                  <a:schemeClr val="tx2"/>
                </a:solidFill>
                <a:effectLst/>
                <a:latin typeface="Trebuchet MS" pitchFamily="34" charset="0"/>
              </a:rPr>
            </a:br>
            <a:endParaRPr lang="en-IN" sz="3600" dirty="0">
              <a:solidFill>
                <a:schemeClr val="tx2"/>
              </a:solidFill>
              <a:effectLst/>
              <a:latin typeface="Trebuchet MS" pitchFamily="34" charset="0"/>
            </a:endParaRPr>
          </a:p>
        </p:txBody>
      </p:sp>
      <p:sp>
        <p:nvSpPr>
          <p:cNvPr id="3" name="Subtitle 2"/>
          <p:cNvSpPr>
            <a:spLocks noGrp="1"/>
          </p:cNvSpPr>
          <p:nvPr>
            <p:ph type="subTitle" idx="1"/>
          </p:nvPr>
        </p:nvSpPr>
        <p:spPr>
          <a:xfrm>
            <a:off x="0" y="4941168"/>
            <a:ext cx="9144000" cy="1844824"/>
          </a:xfrm>
        </p:spPr>
        <p:txBody>
          <a:bodyPr>
            <a:normAutofit lnSpcReduction="10000"/>
          </a:bodyPr>
          <a:lstStyle/>
          <a:p>
            <a:r>
              <a:rPr lang="en-US" sz="2000" b="1" i="1" u="sng" dirty="0" smtClean="0">
                <a:solidFill>
                  <a:schemeClr val="tx1">
                    <a:lumMod val="75000"/>
                    <a:lumOff val="25000"/>
                  </a:schemeClr>
                </a:solidFill>
                <a:latin typeface="Trebuchet MS" pitchFamily="34" charset="0"/>
              </a:rPr>
              <a:t>Presented by: </a:t>
            </a:r>
          </a:p>
          <a:p>
            <a:r>
              <a:rPr lang="en-US" sz="2000" b="1" dirty="0" smtClean="0">
                <a:solidFill>
                  <a:schemeClr val="tx1">
                    <a:lumMod val="75000"/>
                    <a:lumOff val="25000"/>
                  </a:schemeClr>
                </a:solidFill>
                <a:latin typeface="Trebuchet MS" pitchFamily="34" charset="0"/>
              </a:rPr>
              <a:t>Dr. B. B. </a:t>
            </a:r>
            <a:r>
              <a:rPr lang="en-US" sz="2000" b="1" dirty="0" err="1" smtClean="0">
                <a:solidFill>
                  <a:schemeClr val="tx1">
                    <a:lumMod val="75000"/>
                    <a:lumOff val="25000"/>
                  </a:schemeClr>
                </a:solidFill>
                <a:latin typeface="Trebuchet MS" pitchFamily="34" charset="0"/>
              </a:rPr>
              <a:t>Kakoti</a:t>
            </a:r>
            <a:endParaRPr lang="en-US" sz="2000" b="1" dirty="0">
              <a:solidFill>
                <a:schemeClr val="tx1">
                  <a:lumMod val="75000"/>
                  <a:lumOff val="25000"/>
                </a:schemeClr>
              </a:solidFill>
              <a:latin typeface="Trebuchet MS" pitchFamily="34" charset="0"/>
            </a:endParaRPr>
          </a:p>
          <a:p>
            <a:r>
              <a:rPr lang="en-US" sz="2000" b="1" dirty="0" smtClean="0">
                <a:solidFill>
                  <a:schemeClr val="tx1">
                    <a:lumMod val="75000"/>
                    <a:lumOff val="25000"/>
                  </a:schemeClr>
                </a:solidFill>
                <a:latin typeface="Trebuchet MS" pitchFamily="34" charset="0"/>
              </a:rPr>
              <a:t>Chairperson</a:t>
            </a:r>
          </a:p>
          <a:p>
            <a:r>
              <a:rPr lang="en-US" sz="2000" b="1" dirty="0" smtClean="0">
                <a:solidFill>
                  <a:schemeClr val="tx1">
                    <a:lumMod val="75000"/>
                    <a:lumOff val="25000"/>
                  </a:schemeClr>
                </a:solidFill>
                <a:latin typeface="Trebuchet MS" pitchFamily="34" charset="0"/>
              </a:rPr>
              <a:t>Centre for Biotechnology &amp; Bioinformatics</a:t>
            </a:r>
          </a:p>
          <a:p>
            <a:r>
              <a:rPr lang="en-US" sz="2000" b="1" dirty="0" smtClean="0">
                <a:solidFill>
                  <a:schemeClr val="tx1">
                    <a:lumMod val="75000"/>
                    <a:lumOff val="25000"/>
                  </a:schemeClr>
                </a:solidFill>
                <a:latin typeface="Trebuchet MS" pitchFamily="34" charset="0"/>
              </a:rPr>
              <a:t>Dibrugarh University</a:t>
            </a:r>
            <a:endParaRPr lang="en-IN" sz="2000" b="1" dirty="0">
              <a:solidFill>
                <a:schemeClr val="tx1">
                  <a:lumMod val="75000"/>
                  <a:lumOff val="25000"/>
                </a:schemeClr>
              </a:solidFill>
              <a:latin typeface="Trebuchet MS" pitchFamily="34" charset="0"/>
            </a:endParaRPr>
          </a:p>
        </p:txBody>
      </p:sp>
      <p:pic>
        <p:nvPicPr>
          <p:cNvPr id="4" name="Picture 7"/>
          <p:cNvPicPr>
            <a:picLocks noChangeAspect="1" noChangeArrowheads="1"/>
          </p:cNvPicPr>
          <p:nvPr/>
        </p:nvPicPr>
        <p:blipFill>
          <a:blip r:embed="rId2" cstate="print"/>
          <a:srcRect/>
          <a:stretch>
            <a:fillRect/>
          </a:stretch>
        </p:blipFill>
        <p:spPr bwMode="auto">
          <a:xfrm>
            <a:off x="3851920" y="3429000"/>
            <a:ext cx="1440160" cy="1440160"/>
          </a:xfrm>
          <a:prstGeom prst="rect">
            <a:avLst/>
          </a:prstGeom>
          <a:noFill/>
          <a:ln w="9525">
            <a:noFill/>
            <a:miter lim="800000"/>
            <a:headEnd/>
            <a:tailEnd/>
          </a:ln>
        </p:spPr>
      </p:pic>
      <p:sp>
        <p:nvSpPr>
          <p:cNvPr id="5" name="TextBox 4"/>
          <p:cNvSpPr txBox="1"/>
          <p:nvPr/>
        </p:nvSpPr>
        <p:spPr>
          <a:xfrm>
            <a:off x="0" y="2708920"/>
            <a:ext cx="9144000"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2400" b="1" dirty="0" smtClean="0">
                <a:solidFill>
                  <a:schemeClr val="tx2">
                    <a:lumMod val="50000"/>
                  </a:schemeClr>
                </a:solidFill>
                <a:latin typeface="Trebuchet MS" pitchFamily="34" charset="0"/>
              </a:rPr>
              <a:t>Funded by DBT-HRD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2852"/>
            <a:ext cx="8568952" cy="5983311"/>
          </a:xfrm>
        </p:spPr>
        <p:txBody>
          <a:bodyPr/>
          <a:lstStyle/>
          <a:p>
            <a:pPr>
              <a:buNone/>
            </a:pPr>
            <a:endParaRPr lang="en-US" sz="1800" b="1" dirty="0" smtClean="0"/>
          </a:p>
          <a:p>
            <a:pPr>
              <a:buNone/>
            </a:pPr>
            <a:endParaRPr lang="en-IN" sz="1800" dirty="0" smtClean="0"/>
          </a:p>
          <a:p>
            <a:pPr marL="0" indent="0">
              <a:buNone/>
            </a:pPr>
            <a:endParaRPr lang="en-IN" dirty="0"/>
          </a:p>
        </p:txBody>
      </p:sp>
      <p:pic>
        <p:nvPicPr>
          <p:cNvPr id="7" name="officeArt object" descr="C:\Users\Admin\Desktop\workshop.png"/>
          <p:cNvPicPr/>
          <p:nvPr/>
        </p:nvPicPr>
        <p:blipFill>
          <a:blip r:embed="rId2" cstate="print">
            <a:extLst/>
          </a:blip>
          <a:stretch>
            <a:fillRect/>
          </a:stretch>
        </p:blipFill>
        <p:spPr>
          <a:xfrm>
            <a:off x="285720" y="571480"/>
            <a:ext cx="8643998" cy="6106987"/>
          </a:xfrm>
          <a:prstGeom prst="rect">
            <a:avLst/>
          </a:prstGeom>
          <a:ln w="3175" cap="flat">
            <a:solidFill>
              <a:srgbClr val="000000"/>
            </a:solidFill>
            <a:prstDash val="solid"/>
            <a:miter lim="800000"/>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14290"/>
            <a:ext cx="8784976" cy="6527078"/>
          </a:xfrm>
        </p:spPr>
        <p:txBody>
          <a:bodyPr>
            <a:normAutofit fontScale="55000" lnSpcReduction="20000"/>
          </a:bodyPr>
          <a:lstStyle/>
          <a:p>
            <a:pPr marL="2511425" lvl="0" indent="-2511425">
              <a:buNone/>
            </a:pPr>
            <a:r>
              <a:rPr lang="en-US" sz="7300" b="1" u="sng" dirty="0" smtClean="0">
                <a:solidFill>
                  <a:srgbClr val="1F497D">
                    <a:lumMod val="75000"/>
                  </a:srgbClr>
                </a:solidFill>
                <a:latin typeface="Trebuchet MS" pitchFamily="34" charset="0"/>
              </a:rPr>
              <a:t>Objective II </a:t>
            </a:r>
          </a:p>
          <a:p>
            <a:pPr marL="0" indent="0">
              <a:buNone/>
            </a:pPr>
            <a:r>
              <a:rPr lang="en-US" sz="5800" b="1" dirty="0" smtClean="0">
                <a:latin typeface="Trebuchet MS" pitchFamily="34" charset="0"/>
              </a:rPr>
              <a:t>To develop infrastructure for teaching, training and research</a:t>
            </a:r>
            <a:endParaRPr lang="en-IN" sz="5800" dirty="0" smtClean="0">
              <a:latin typeface="Trebuchet MS" pitchFamily="34" charset="0"/>
            </a:endParaRPr>
          </a:p>
          <a:p>
            <a:pPr>
              <a:buNone/>
            </a:pPr>
            <a:endParaRPr lang="en-US" b="1" dirty="0" smtClean="0"/>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2 dedicated laboratories for M.Sc. students</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1 Microbiology Laboratory</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1 Animal Cell Culture facility</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1 Molecular Biology lab</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1 Cell Biology Lab</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1 Central Instrumentation Facility</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ICT-enabled classrooms</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Bioinformatics Infrastructure Facility (BIF)</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Rooms for faculty</a:t>
            </a:r>
          </a:p>
          <a:p>
            <a:pPr marL="540385">
              <a:lnSpc>
                <a:spcPct val="115000"/>
              </a:lnSpc>
              <a:spcAft>
                <a:spcPts val="1000"/>
              </a:spcAft>
            </a:pPr>
            <a:r>
              <a:rPr lang="en-US" sz="2900" dirty="0" smtClean="0">
                <a:solidFill>
                  <a:srgbClr val="000000"/>
                </a:solidFill>
                <a:uFill>
                  <a:solidFill>
                    <a:srgbClr val="000000"/>
                  </a:solidFill>
                </a:uFill>
                <a:latin typeface="Trebuchet MS" pitchFamily="34" charset="0"/>
                <a:ea typeface="Calibri"/>
                <a:cs typeface="Calibri"/>
              </a:rPr>
              <a:t>Infrastructure to access DBT </a:t>
            </a:r>
            <a:r>
              <a:rPr lang="en-US" sz="2900" dirty="0" err="1" smtClean="0">
                <a:solidFill>
                  <a:srgbClr val="000000"/>
                </a:solidFill>
                <a:uFill>
                  <a:solidFill>
                    <a:srgbClr val="000000"/>
                  </a:solidFill>
                </a:uFill>
                <a:latin typeface="Trebuchet MS" pitchFamily="34" charset="0"/>
                <a:ea typeface="Calibri"/>
                <a:cs typeface="Calibri"/>
              </a:rPr>
              <a:t>DeLCON</a:t>
            </a:r>
            <a:endParaRPr lang="en-IN" sz="2900" dirty="0" smtClean="0">
              <a:solidFill>
                <a:srgbClr val="000000"/>
              </a:solidFill>
              <a:uFill>
                <a:solidFill>
                  <a:srgbClr val="000000"/>
                </a:solidFill>
              </a:uFill>
              <a:latin typeface="Trebuchet MS" pitchFamily="34" charset="0"/>
              <a:ea typeface="Calibri"/>
              <a:cs typeface="Calibri"/>
            </a:endParaRPr>
          </a:p>
          <a:p>
            <a:pPr marL="540385">
              <a:lnSpc>
                <a:spcPct val="115000"/>
              </a:lnSpc>
              <a:spcAft>
                <a:spcPts val="1000"/>
              </a:spcAft>
            </a:pPr>
            <a:r>
              <a:rPr lang="en-IN" sz="2900" dirty="0" smtClean="0">
                <a:solidFill>
                  <a:srgbClr val="000000"/>
                </a:solidFill>
                <a:uFill>
                  <a:solidFill>
                    <a:srgbClr val="000000"/>
                  </a:solidFill>
                </a:uFill>
                <a:latin typeface="Trebuchet MS" pitchFamily="34" charset="0"/>
                <a:ea typeface="Calibri"/>
                <a:cs typeface="Calibri"/>
              </a:rPr>
              <a:t>Creation of additional floor space of 3,200 </a:t>
            </a:r>
            <a:r>
              <a:rPr lang="en-IN" sz="2900" dirty="0" err="1" smtClean="0">
                <a:solidFill>
                  <a:srgbClr val="000000"/>
                </a:solidFill>
                <a:uFill>
                  <a:solidFill>
                    <a:srgbClr val="000000"/>
                  </a:solidFill>
                </a:uFill>
                <a:latin typeface="Trebuchet MS" pitchFamily="34" charset="0"/>
                <a:ea typeface="Calibri"/>
                <a:cs typeface="Calibri"/>
              </a:rPr>
              <a:t>Sq.ft</a:t>
            </a:r>
            <a:r>
              <a:rPr lang="en-IN" sz="2900" dirty="0" smtClean="0">
                <a:solidFill>
                  <a:srgbClr val="000000"/>
                </a:solidFill>
                <a:uFill>
                  <a:solidFill>
                    <a:srgbClr val="000000"/>
                  </a:solidFill>
                </a:uFill>
                <a:latin typeface="Trebuchet MS" pitchFamily="34" charset="0"/>
                <a:ea typeface="Calibri"/>
                <a:cs typeface="Calibri"/>
              </a:rPr>
              <a:t> with University support for the Cell Culture Facility, Molecular and Cell laboratories and Faculty Chambers.</a:t>
            </a:r>
          </a:p>
          <a:p>
            <a:endParaRPr lang="en-IN" sz="1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571480"/>
            <a:ext cx="8286808" cy="5953864"/>
          </a:xfrm>
        </p:spPr>
        <p:txBody>
          <a:bodyPr>
            <a:normAutofit/>
          </a:bodyPr>
          <a:lstStyle/>
          <a:p>
            <a:pPr lvl="2" indent="-1143000">
              <a:buNone/>
            </a:pPr>
            <a:r>
              <a:rPr lang="en-US" sz="2800" b="1" u="sng" dirty="0" smtClean="0">
                <a:latin typeface="Trebuchet MS" pitchFamily="34" charset="0"/>
              </a:rPr>
              <a:t>Major Instruments of the Centre:</a:t>
            </a:r>
            <a:endParaRPr lang="en-IN" sz="2800" dirty="0" smtClean="0">
              <a:latin typeface="Trebuchet MS" pitchFamily="34" charset="0"/>
            </a:endParaRPr>
          </a:p>
          <a:p>
            <a:pPr lvl="0" fontAlgn="base"/>
            <a:r>
              <a:rPr lang="en-US" sz="2400" dirty="0" smtClean="0"/>
              <a:t>High Performance Liquid Chromatography (HPLC), Agilent, Germany</a:t>
            </a:r>
          </a:p>
          <a:p>
            <a:pPr lvl="0" fontAlgn="base"/>
            <a:r>
              <a:rPr lang="en-US" sz="2400" dirty="0" err="1" smtClean="0"/>
              <a:t>Fermentor</a:t>
            </a:r>
            <a:r>
              <a:rPr lang="en-US" sz="2400" dirty="0" smtClean="0"/>
              <a:t> (2L), </a:t>
            </a:r>
            <a:r>
              <a:rPr lang="en-US" sz="2400" dirty="0" err="1" smtClean="0"/>
              <a:t>Eppendorf</a:t>
            </a:r>
            <a:r>
              <a:rPr lang="en-US" sz="2400" dirty="0" smtClean="0"/>
              <a:t>, Germany</a:t>
            </a:r>
            <a:endParaRPr lang="en-IN" sz="2400" dirty="0" smtClean="0"/>
          </a:p>
          <a:p>
            <a:pPr lvl="0" fontAlgn="base"/>
            <a:r>
              <a:rPr lang="en-US" sz="2400" dirty="0" err="1" smtClean="0"/>
              <a:t>Thermocycler</a:t>
            </a:r>
            <a:r>
              <a:rPr lang="en-US" sz="2400" dirty="0" smtClean="0"/>
              <a:t> C1000, BIORAD, USA</a:t>
            </a:r>
            <a:endParaRPr lang="en-IN" sz="2400" dirty="0" smtClean="0"/>
          </a:p>
          <a:p>
            <a:pPr lvl="0" fontAlgn="base"/>
            <a:r>
              <a:rPr lang="en-US" sz="2400" dirty="0" smtClean="0"/>
              <a:t>Gel Documentation System, BIORAD, USA</a:t>
            </a:r>
            <a:endParaRPr lang="en-IN" sz="2400" dirty="0" smtClean="0"/>
          </a:p>
          <a:p>
            <a:pPr lvl="0" fontAlgn="base"/>
            <a:r>
              <a:rPr lang="en-US" sz="2400" dirty="0" smtClean="0"/>
              <a:t>High-Speed Cooling Centrifuge, Sigma, Germany</a:t>
            </a:r>
            <a:endParaRPr lang="en-IN" sz="2400" dirty="0" smtClean="0"/>
          </a:p>
          <a:p>
            <a:pPr lvl="0" fontAlgn="base"/>
            <a:r>
              <a:rPr lang="en-US" sz="2400" dirty="0" smtClean="0"/>
              <a:t>Rotary Evaporator, IKA, Germany</a:t>
            </a:r>
            <a:endParaRPr lang="en-IN" sz="2400" dirty="0" smtClean="0"/>
          </a:p>
          <a:p>
            <a:pPr lvl="0" fontAlgn="base"/>
            <a:r>
              <a:rPr lang="en-US" sz="2400" dirty="0" smtClean="0"/>
              <a:t>Inverted  Fluorescence Microscope, </a:t>
            </a:r>
            <a:r>
              <a:rPr lang="en-US" sz="2400" dirty="0" err="1" smtClean="0"/>
              <a:t>Zeiss</a:t>
            </a:r>
            <a:r>
              <a:rPr lang="en-US" sz="2400" dirty="0" smtClean="0"/>
              <a:t>, Germany</a:t>
            </a:r>
            <a:endParaRPr lang="en-IN" sz="2400" dirty="0" smtClean="0"/>
          </a:p>
          <a:p>
            <a:pPr lvl="0" fontAlgn="base"/>
            <a:r>
              <a:rPr lang="en-US" sz="2400" dirty="0" smtClean="0"/>
              <a:t>Water Purification System, Sartorius, Germany</a:t>
            </a:r>
            <a:endParaRPr lang="en-IN" sz="2400" dirty="0" smtClean="0"/>
          </a:p>
          <a:p>
            <a:pPr lvl="0" fontAlgn="base"/>
            <a:r>
              <a:rPr lang="en-US" sz="2400" dirty="0" smtClean="0"/>
              <a:t>Bio-safety Level II (BSL-II) Facility, </a:t>
            </a:r>
            <a:r>
              <a:rPr lang="en-US" sz="2400" dirty="0" err="1" smtClean="0"/>
              <a:t>Labtech</a:t>
            </a:r>
            <a:r>
              <a:rPr lang="en-US" sz="2400" dirty="0" smtClean="0"/>
              <a:t> </a:t>
            </a:r>
            <a:r>
              <a:rPr lang="en-US" sz="2400" dirty="0" err="1" smtClean="0"/>
              <a:t>Diahan</a:t>
            </a:r>
            <a:r>
              <a:rPr lang="en-US" sz="2400" dirty="0" smtClean="0"/>
              <a:t>, South Korea</a:t>
            </a:r>
          </a:p>
          <a:p>
            <a:pPr lvl="0" fontAlgn="base"/>
            <a:r>
              <a:rPr lang="en-US" sz="2400" dirty="0" smtClean="0"/>
              <a:t>Probe </a:t>
            </a:r>
            <a:r>
              <a:rPr lang="en-US" sz="2400" dirty="0" err="1" smtClean="0"/>
              <a:t>Sonicator</a:t>
            </a:r>
            <a:r>
              <a:rPr lang="en-US" sz="2400" dirty="0" smtClean="0"/>
              <a:t>, Sartorius, Germany</a:t>
            </a:r>
          </a:p>
          <a:p>
            <a:pPr lvl="0" fontAlgn="base"/>
            <a:r>
              <a:rPr lang="en-US" sz="2400" dirty="0" smtClean="0"/>
              <a:t>Leica ATC 2000 Microscope, Leica, Germany</a:t>
            </a:r>
            <a:endParaRPr lang="en-IN" sz="2400" dirty="0" smtClean="0"/>
          </a:p>
          <a:p>
            <a:pPr>
              <a:buNone/>
            </a:pPr>
            <a:endParaRPr lang="en-IN" sz="2400" dirty="0">
              <a:latin typeface="Trebuchet MS"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8712968" cy="1143000"/>
          </a:xfrm>
        </p:spPr>
        <p:txBody>
          <a:bodyPr>
            <a:normAutofit/>
          </a:bodyPr>
          <a:lstStyle/>
          <a:p>
            <a:r>
              <a:rPr lang="en-US" sz="3200" dirty="0" smtClean="0">
                <a:latin typeface="Trebuchet MS" pitchFamily="34" charset="0"/>
              </a:rPr>
              <a:t>INFRASTRUCTURE DEVELOPED</a:t>
            </a:r>
            <a:endParaRPr lang="en-IN" sz="3200" dirty="0">
              <a:latin typeface="Trebuchet MS" pitchFamily="34" charset="0"/>
            </a:endParaRPr>
          </a:p>
        </p:txBody>
      </p:sp>
      <p:pic>
        <p:nvPicPr>
          <p:cNvPr id="16" name="Picture 15" descr="IMG_0691.JPG"/>
          <p:cNvPicPr>
            <a:picLocks noChangeAspect="1"/>
          </p:cNvPicPr>
          <p:nvPr/>
        </p:nvPicPr>
        <p:blipFill>
          <a:blip r:embed="rId2" cstate="print"/>
          <a:stretch>
            <a:fillRect/>
          </a:stretch>
        </p:blipFill>
        <p:spPr>
          <a:xfrm>
            <a:off x="4000496" y="1000108"/>
            <a:ext cx="4714908" cy="2214578"/>
          </a:xfrm>
          <a:prstGeom prst="rect">
            <a:avLst/>
          </a:prstGeom>
        </p:spPr>
      </p:pic>
      <p:pic>
        <p:nvPicPr>
          <p:cNvPr id="20" name="Picture 19" descr="IMG_0763.JPG"/>
          <p:cNvPicPr>
            <a:picLocks noChangeAspect="1"/>
          </p:cNvPicPr>
          <p:nvPr/>
        </p:nvPicPr>
        <p:blipFill>
          <a:blip r:embed="rId3" cstate="print"/>
          <a:stretch>
            <a:fillRect/>
          </a:stretch>
        </p:blipFill>
        <p:spPr>
          <a:xfrm>
            <a:off x="285720" y="4572008"/>
            <a:ext cx="8429684" cy="2048449"/>
          </a:xfrm>
          <a:prstGeom prst="rect">
            <a:avLst/>
          </a:prstGeom>
        </p:spPr>
      </p:pic>
      <p:pic>
        <p:nvPicPr>
          <p:cNvPr id="21" name="Picture 20" descr="IMG_0770.JPG"/>
          <p:cNvPicPr>
            <a:picLocks noChangeAspect="1"/>
          </p:cNvPicPr>
          <p:nvPr/>
        </p:nvPicPr>
        <p:blipFill>
          <a:blip r:embed="rId4" cstate="print"/>
          <a:stretch>
            <a:fillRect/>
          </a:stretch>
        </p:blipFill>
        <p:spPr>
          <a:xfrm>
            <a:off x="357158" y="1000108"/>
            <a:ext cx="3678877" cy="2143140"/>
          </a:xfrm>
          <a:prstGeom prst="rect">
            <a:avLst/>
          </a:prstGeom>
        </p:spPr>
      </p:pic>
      <p:pic>
        <p:nvPicPr>
          <p:cNvPr id="22" name="Picture 21" descr="IMG_5803.JPG"/>
          <p:cNvPicPr>
            <a:picLocks noChangeAspect="1"/>
          </p:cNvPicPr>
          <p:nvPr/>
        </p:nvPicPr>
        <p:blipFill>
          <a:blip r:embed="rId5" cstate="print"/>
          <a:stretch>
            <a:fillRect/>
          </a:stretch>
        </p:blipFill>
        <p:spPr>
          <a:xfrm>
            <a:off x="357158" y="3143248"/>
            <a:ext cx="2500330" cy="1571636"/>
          </a:xfrm>
          <a:prstGeom prst="rect">
            <a:avLst/>
          </a:prstGeom>
        </p:spPr>
      </p:pic>
      <p:pic>
        <p:nvPicPr>
          <p:cNvPr id="18" name="Picture 17" descr="IMG_0711.JPG"/>
          <p:cNvPicPr>
            <a:picLocks noChangeAspect="1"/>
          </p:cNvPicPr>
          <p:nvPr/>
        </p:nvPicPr>
        <p:blipFill>
          <a:blip r:embed="rId6" cstate="print"/>
          <a:stretch>
            <a:fillRect/>
          </a:stretch>
        </p:blipFill>
        <p:spPr>
          <a:xfrm>
            <a:off x="2750151" y="3071810"/>
            <a:ext cx="2857520" cy="1571636"/>
          </a:xfrm>
          <a:prstGeom prst="rect">
            <a:avLst/>
          </a:prstGeom>
        </p:spPr>
      </p:pic>
      <p:pic>
        <p:nvPicPr>
          <p:cNvPr id="15" name="Content Placeholder 14" descr="IMG_0652.JPG"/>
          <p:cNvPicPr>
            <a:picLocks noGrp="1" noChangeAspect="1"/>
          </p:cNvPicPr>
          <p:nvPr>
            <p:ph idx="1"/>
          </p:nvPr>
        </p:nvPicPr>
        <p:blipFill>
          <a:blip r:embed="rId7" cstate="print"/>
          <a:stretch>
            <a:fillRect/>
          </a:stretch>
        </p:blipFill>
        <p:spPr>
          <a:xfrm>
            <a:off x="5549252" y="3000372"/>
            <a:ext cx="3143272" cy="1643074"/>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642918"/>
            <a:ext cx="9144000" cy="838200"/>
          </a:xfrm>
        </p:spPr>
        <p:txBody>
          <a:bodyPr anchor="b"/>
          <a:lstStyle/>
          <a:p>
            <a:pPr eaLnBrk="1" hangingPunct="1"/>
            <a:r>
              <a:rPr lang="en-US" b="1"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Thrust Areas of Research</a:t>
            </a:r>
          </a:p>
        </p:txBody>
      </p:sp>
      <p:sp>
        <p:nvSpPr>
          <p:cNvPr id="19459" name="Rectangle 3"/>
          <p:cNvSpPr>
            <a:spLocks noGrp="1" noChangeArrowheads="1"/>
          </p:cNvSpPr>
          <p:nvPr>
            <p:ph type="body" idx="4294967295"/>
          </p:nvPr>
        </p:nvSpPr>
        <p:spPr>
          <a:xfrm>
            <a:off x="899592" y="1905000"/>
            <a:ext cx="7406208" cy="3756248"/>
          </a:xfrm>
        </p:spPr>
        <p:txBody>
          <a:bodyPr>
            <a:normAutofit/>
          </a:bodyPr>
          <a:lstStyle/>
          <a:p>
            <a:pPr lvl="1" algn="just">
              <a:lnSpc>
                <a:spcPct val="200000"/>
              </a:lnSpc>
              <a:spcBef>
                <a:spcPct val="0"/>
              </a:spcBef>
            </a:pPr>
            <a:r>
              <a:rPr lang="en-US" sz="3600" dirty="0" smtClean="0">
                <a:latin typeface="Times New Roman" pitchFamily="18" charset="0"/>
                <a:ea typeface="Calibri" pitchFamily="34" charset="0"/>
                <a:cs typeface="Times New Roman" pitchFamily="18" charset="0"/>
              </a:rPr>
              <a:t>Microbial Biotechnology</a:t>
            </a:r>
          </a:p>
          <a:p>
            <a:pPr lvl="1" algn="just">
              <a:lnSpc>
                <a:spcPct val="200000"/>
              </a:lnSpc>
              <a:spcBef>
                <a:spcPct val="0"/>
              </a:spcBef>
            </a:pPr>
            <a:r>
              <a:rPr lang="en-US" sz="3600" dirty="0" smtClean="0">
                <a:latin typeface="Times New Roman" pitchFamily="18" charset="0"/>
                <a:ea typeface="Calibri" pitchFamily="34" charset="0"/>
                <a:cs typeface="Times New Roman" pitchFamily="18" charset="0"/>
              </a:rPr>
              <a:t>Pharmaceutical Biotechnology</a:t>
            </a:r>
          </a:p>
          <a:p>
            <a:pPr lvl="1" algn="just">
              <a:lnSpc>
                <a:spcPct val="200000"/>
              </a:lnSpc>
              <a:spcBef>
                <a:spcPct val="0"/>
              </a:spcBef>
            </a:pPr>
            <a:r>
              <a:rPr lang="en-US" sz="3600" dirty="0" smtClean="0">
                <a:latin typeface="Times New Roman" pitchFamily="18" charset="0"/>
                <a:ea typeface="Calibri" pitchFamily="34" charset="0"/>
                <a:cs typeface="Times New Roman" pitchFamily="18" charset="0"/>
              </a:rPr>
              <a:t>Bioinformatics</a:t>
            </a:r>
          </a:p>
        </p:txBody>
      </p:sp>
    </p:spTree>
    <p:extLst>
      <p:ext uri="{BB962C8B-B14F-4D97-AF65-F5344CB8AC3E}">
        <p14:creationId xmlns="" xmlns:p14="http://schemas.microsoft.com/office/powerpoint/2010/main" val="2009738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2857500"/>
            <a:ext cx="9144000" cy="838200"/>
          </a:xfrm>
        </p:spPr>
        <p:txBody>
          <a:bodyPr/>
          <a:lstStyle/>
          <a:p>
            <a:pPr eaLnBrk="1" hangingPunct="1"/>
            <a:r>
              <a:rPr lang="en-US" sz="4000" b="1" dirty="0" smtClean="0">
                <a:solidFill>
                  <a:srgbClr val="C00000"/>
                </a:solidFill>
              </a:rPr>
              <a:t>Microbial Biotechnology</a:t>
            </a:r>
            <a:endParaRPr lang="en-IN" dirty="0" smtClean="0">
              <a:solidFill>
                <a:srgbClr val="C00000"/>
              </a:solidFill>
            </a:endParaRPr>
          </a:p>
        </p:txBody>
      </p:sp>
    </p:spTree>
    <p:extLst>
      <p:ext uri="{BB962C8B-B14F-4D97-AF65-F5344CB8AC3E}">
        <p14:creationId xmlns="" xmlns:p14="http://schemas.microsoft.com/office/powerpoint/2010/main" val="2925296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0" y="228600"/>
            <a:ext cx="9144000" cy="1214438"/>
          </a:xfrm>
        </p:spPr>
        <p:txBody>
          <a:bodyPr/>
          <a:lstStyle/>
          <a:p>
            <a:pPr algn="ctr" eaLnBrk="1" hangingPunct="1">
              <a:buFont typeface="Arial" pitchFamily="34" charset="0"/>
              <a:buNone/>
            </a:pPr>
            <a:r>
              <a:rPr lang="en-IN" sz="2400" b="1" smtClean="0"/>
              <a:t>Comparative Study of Antibiofilm Activity of CuO and Fe</a:t>
            </a:r>
            <a:r>
              <a:rPr lang="en-IN" sz="2400" b="1" baseline="-25000" smtClean="0"/>
              <a:t>2</a:t>
            </a:r>
            <a:r>
              <a:rPr lang="en-IN" sz="2400" b="1" smtClean="0"/>
              <a:t>O</a:t>
            </a:r>
            <a:r>
              <a:rPr lang="en-IN" sz="2400" b="1" baseline="-25000" smtClean="0"/>
              <a:t>3</a:t>
            </a:r>
            <a:r>
              <a:rPr lang="en-IN" sz="2400" b="1" smtClean="0"/>
              <a:t> Nanoparticles Against Multidrug Resistant Biofilm Forming Uropathogens</a:t>
            </a:r>
          </a:p>
        </p:txBody>
      </p:sp>
      <p:sp>
        <p:nvSpPr>
          <p:cNvPr id="21507" name="TextBox 3"/>
          <p:cNvSpPr txBox="1">
            <a:spLocks noChangeArrowheads="1"/>
          </p:cNvSpPr>
          <p:nvPr/>
        </p:nvSpPr>
        <p:spPr bwMode="auto">
          <a:xfrm>
            <a:off x="0" y="1981200"/>
            <a:ext cx="4495800"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n-IN" sz="2200">
                <a:latin typeface="Calibri" pitchFamily="34" charset="0"/>
              </a:rPr>
              <a:t> Antibiofilm assay of CuO and Fe</a:t>
            </a:r>
            <a:r>
              <a:rPr lang="en-IN" sz="2200" baseline="-25000">
                <a:latin typeface="Calibri" pitchFamily="34" charset="0"/>
              </a:rPr>
              <a:t>2</a:t>
            </a:r>
            <a:r>
              <a:rPr lang="en-IN" sz="2200">
                <a:latin typeface="Calibri" pitchFamily="34" charset="0"/>
              </a:rPr>
              <a:t>O</a:t>
            </a:r>
            <a:r>
              <a:rPr lang="en-IN" sz="2200" baseline="-25000">
                <a:latin typeface="Calibri" pitchFamily="34" charset="0"/>
              </a:rPr>
              <a:t>3</a:t>
            </a:r>
            <a:r>
              <a:rPr lang="en-US" sz="2200">
                <a:latin typeface="Calibri" pitchFamily="34" charset="0"/>
              </a:rPr>
              <a:t> </a:t>
            </a:r>
            <a:r>
              <a:rPr lang="en-IN" sz="2200">
                <a:latin typeface="Calibri" pitchFamily="34" charset="0"/>
              </a:rPr>
              <a:t>based nanoparticles was evaluated</a:t>
            </a:r>
          </a:p>
          <a:p>
            <a:pPr algn="just" eaLnBrk="1" hangingPunct="1"/>
            <a:endParaRPr lang="en-IN" sz="2200">
              <a:latin typeface="Calibri" pitchFamily="34" charset="0"/>
            </a:endParaRPr>
          </a:p>
          <a:p>
            <a:pPr algn="just" eaLnBrk="1" hangingPunct="1">
              <a:buFont typeface="Arial" pitchFamily="34" charset="0"/>
              <a:buChar char="•"/>
            </a:pPr>
            <a:r>
              <a:rPr lang="en-IN" sz="2200">
                <a:latin typeface="Calibri" pitchFamily="34" charset="0"/>
              </a:rPr>
              <a:t>The CuO nanoparticles displayed maximum antibacterial activity followed by Fe</a:t>
            </a:r>
            <a:r>
              <a:rPr lang="en-IN" sz="2200" baseline="-25000">
                <a:latin typeface="Calibri" pitchFamily="34" charset="0"/>
              </a:rPr>
              <a:t>2</a:t>
            </a:r>
            <a:r>
              <a:rPr lang="en-IN" sz="2200">
                <a:latin typeface="Calibri" pitchFamily="34" charset="0"/>
              </a:rPr>
              <a:t>O</a:t>
            </a:r>
            <a:r>
              <a:rPr lang="en-IN" sz="2200" baseline="-25000">
                <a:latin typeface="Calibri" pitchFamily="34" charset="0"/>
              </a:rPr>
              <a:t>3</a:t>
            </a:r>
            <a:r>
              <a:rPr lang="en-US" sz="2200">
                <a:latin typeface="Calibri" pitchFamily="34" charset="0"/>
              </a:rPr>
              <a:t> </a:t>
            </a:r>
            <a:r>
              <a:rPr lang="en-IN" sz="2200">
                <a:latin typeface="Calibri" pitchFamily="34" charset="0"/>
              </a:rPr>
              <a:t>with zone of inhibition against the MDR strains as shown in the table.</a:t>
            </a:r>
          </a:p>
        </p:txBody>
      </p:sp>
      <p:sp>
        <p:nvSpPr>
          <p:cNvPr id="21508" name="TextBox 7"/>
          <p:cNvSpPr txBox="1">
            <a:spLocks noChangeArrowheads="1"/>
          </p:cNvSpPr>
          <p:nvPr/>
        </p:nvSpPr>
        <p:spPr bwMode="auto">
          <a:xfrm>
            <a:off x="0" y="5257800"/>
            <a:ext cx="91440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latin typeface="Calibri" pitchFamily="34" charset="0"/>
              </a:rPr>
              <a:t>Publications:</a:t>
            </a:r>
          </a:p>
          <a:p>
            <a:pPr algn="just" eaLnBrk="1" hangingPunct="1"/>
            <a:r>
              <a:rPr lang="en-IN" sz="1600">
                <a:latin typeface="Calibri" pitchFamily="34" charset="0"/>
              </a:rPr>
              <a:t>Agarwala, M., Choudhury, B., and Yadav, RNS (2014): Comparative Study of Antibiofilm Activity of Copper Oxide and Iron Oxide Nanoparticles Against Multidrug Resistant Biofilm Forming Uropathogens </a:t>
            </a:r>
            <a:r>
              <a:rPr lang="en-IN" sz="1600" b="1">
                <a:latin typeface="Calibri" pitchFamily="34" charset="0"/>
              </a:rPr>
              <a:t>Indian J Microbiol. </a:t>
            </a:r>
            <a:r>
              <a:rPr lang="en-IN" sz="1600">
                <a:latin typeface="Calibri" pitchFamily="34" charset="0"/>
              </a:rPr>
              <a:t>DOI 10.1007/s12088-014-0462-z </a:t>
            </a:r>
            <a:r>
              <a:rPr lang="en-US" sz="1600" b="1">
                <a:latin typeface="Calibri" pitchFamily="34" charset="0"/>
              </a:rPr>
              <a:t>Impact Factor: 0.457</a:t>
            </a:r>
            <a:endParaRPr lang="en-IN" b="1">
              <a:latin typeface="Calibri" pitchFamily="34" charset="0"/>
            </a:endParaRPr>
          </a:p>
        </p:txBody>
      </p:sp>
      <p:pic>
        <p:nvPicPr>
          <p:cNvPr id="21509" name="Picture 1"/>
          <p:cNvPicPr>
            <a:picLocks noChangeAspect="1" noChangeArrowheads="1"/>
          </p:cNvPicPr>
          <p:nvPr/>
        </p:nvPicPr>
        <p:blipFill>
          <a:blip r:embed="rId3">
            <a:lum bright="-10000" contrast="-40000"/>
            <a:grayscl/>
            <a:extLst>
              <a:ext uri="{28A0092B-C50C-407E-A947-70E740481C1C}">
                <a14:useLocalDpi xmlns="" xmlns:a14="http://schemas.microsoft.com/office/drawing/2010/main" val="0"/>
              </a:ext>
            </a:extLst>
          </a:blip>
          <a:srcRect/>
          <a:stretch>
            <a:fillRect/>
          </a:stretch>
        </p:blipFill>
        <p:spPr bwMode="auto">
          <a:xfrm>
            <a:off x="4572000" y="1676400"/>
            <a:ext cx="423068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12904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5334000" cy="3857625"/>
          </a:xfrm>
        </p:spPr>
        <p:txBody>
          <a:bodyPr rtlCol="0">
            <a:normAutofit fontScale="32500" lnSpcReduction="20000"/>
          </a:bodyPr>
          <a:lstStyle/>
          <a:p>
            <a:pPr algn="just" eaLnBrk="1" fontAlgn="auto" hangingPunct="1">
              <a:spcAft>
                <a:spcPts val="0"/>
              </a:spcAft>
              <a:defRPr/>
            </a:pPr>
            <a:r>
              <a:rPr lang="en-IN" sz="5500" dirty="0" smtClean="0">
                <a:solidFill>
                  <a:srgbClr val="231F20"/>
                </a:solidFill>
                <a:latin typeface="AdvPSUnv"/>
              </a:rPr>
              <a:t>Foley’s catheters were coated with Silver (Ag), plasma polymerized aniline (</a:t>
            </a:r>
            <a:r>
              <a:rPr lang="en-IN" sz="5500" dirty="0" err="1" smtClean="0">
                <a:solidFill>
                  <a:srgbClr val="231F20"/>
                </a:solidFill>
                <a:latin typeface="AdvPSUnv"/>
              </a:rPr>
              <a:t>PPAni</a:t>
            </a:r>
            <a:r>
              <a:rPr lang="en-IN" sz="5500" dirty="0" smtClean="0">
                <a:solidFill>
                  <a:srgbClr val="231F20"/>
                </a:solidFill>
                <a:latin typeface="AdvPSUnv"/>
              </a:rPr>
              <a:t>) and Ag</a:t>
            </a:r>
            <a:r>
              <a:rPr lang="en-IN" sz="5500" dirty="0" smtClean="0">
                <a:solidFill>
                  <a:srgbClr val="231F20"/>
                </a:solidFill>
                <a:latin typeface="AdvP80675"/>
              </a:rPr>
              <a:t>2</a:t>
            </a:r>
            <a:r>
              <a:rPr lang="en-IN" sz="5500" dirty="0" smtClean="0">
                <a:solidFill>
                  <a:srgbClr val="231F20"/>
                </a:solidFill>
                <a:latin typeface="AdvPSUnv"/>
              </a:rPr>
              <a:t>PPAni composite by plasma-based deposition processes. </a:t>
            </a:r>
          </a:p>
          <a:p>
            <a:pPr algn="just" eaLnBrk="1" fontAlgn="auto" hangingPunct="1">
              <a:spcAft>
                <a:spcPts val="0"/>
              </a:spcAft>
              <a:defRPr/>
            </a:pPr>
            <a:r>
              <a:rPr lang="en-IN" sz="5500" dirty="0" smtClean="0">
                <a:solidFill>
                  <a:srgbClr val="231F20"/>
                </a:solidFill>
                <a:latin typeface="AdvPSUnv"/>
              </a:rPr>
              <a:t>Characterized by XRD, EDX, SEM, and FT-IR spectroscopy. </a:t>
            </a:r>
          </a:p>
          <a:p>
            <a:pPr algn="just" eaLnBrk="1" fontAlgn="auto" hangingPunct="1">
              <a:spcAft>
                <a:spcPts val="0"/>
              </a:spcAft>
              <a:defRPr/>
            </a:pPr>
            <a:r>
              <a:rPr lang="en-IN" sz="5500" dirty="0" smtClean="0">
                <a:solidFill>
                  <a:srgbClr val="231F20"/>
                </a:solidFill>
                <a:latin typeface="AdvPSUnv"/>
              </a:rPr>
              <a:t>The analysis confirmed the formation of Ag nanoparticles (</a:t>
            </a:r>
            <a:r>
              <a:rPr lang="en-IN" sz="5500" dirty="0" err="1" smtClean="0">
                <a:solidFill>
                  <a:srgbClr val="231F20"/>
                </a:solidFill>
                <a:latin typeface="AdvPSUnv"/>
              </a:rPr>
              <a:t>AgNPs</a:t>
            </a:r>
            <a:r>
              <a:rPr lang="en-IN" sz="5500" dirty="0" smtClean="0">
                <a:solidFill>
                  <a:srgbClr val="231F20"/>
                </a:solidFill>
                <a:latin typeface="AdvPSUnv"/>
              </a:rPr>
              <a:t>), </a:t>
            </a:r>
            <a:r>
              <a:rPr lang="en-IN" sz="5500" dirty="0" err="1" smtClean="0">
                <a:solidFill>
                  <a:srgbClr val="231F20"/>
                </a:solidFill>
                <a:latin typeface="AdvPSUnv"/>
              </a:rPr>
              <a:t>PPAni</a:t>
            </a:r>
            <a:r>
              <a:rPr lang="en-IN" sz="5500" dirty="0" smtClean="0">
                <a:solidFill>
                  <a:srgbClr val="231F20"/>
                </a:solidFill>
                <a:latin typeface="AdvPSUnv"/>
              </a:rPr>
              <a:t> and Ag</a:t>
            </a:r>
            <a:r>
              <a:rPr lang="en-IN" sz="5500" dirty="0" smtClean="0">
                <a:solidFill>
                  <a:srgbClr val="231F20"/>
                </a:solidFill>
                <a:latin typeface="AdvP80675"/>
              </a:rPr>
              <a:t>2</a:t>
            </a:r>
            <a:r>
              <a:rPr lang="en-IN" sz="5500" dirty="0" smtClean="0">
                <a:solidFill>
                  <a:srgbClr val="231F20"/>
                </a:solidFill>
                <a:latin typeface="AdvPSUnv"/>
              </a:rPr>
              <a:t>PPAni composite and also corroborated their successful deposition over the catheters</a:t>
            </a:r>
          </a:p>
          <a:p>
            <a:pPr algn="just" eaLnBrk="1" fontAlgn="auto" hangingPunct="1">
              <a:spcAft>
                <a:spcPts val="0"/>
              </a:spcAft>
              <a:defRPr/>
            </a:pPr>
            <a:r>
              <a:rPr lang="en-IN" sz="5500" dirty="0" smtClean="0">
                <a:solidFill>
                  <a:srgbClr val="231F20"/>
                </a:solidFill>
                <a:latin typeface="AdvPSUnv"/>
              </a:rPr>
              <a:t>Bioassays were performed to validate their efficacies to kill </a:t>
            </a:r>
            <a:r>
              <a:rPr lang="en-IN" sz="5500" dirty="0" err="1" smtClean="0">
                <a:solidFill>
                  <a:srgbClr val="231F20"/>
                </a:solidFill>
                <a:latin typeface="AdvPSUnv"/>
              </a:rPr>
              <a:t>planktonic</a:t>
            </a:r>
            <a:r>
              <a:rPr lang="en-IN" sz="5500" dirty="0" smtClean="0">
                <a:solidFill>
                  <a:srgbClr val="231F20"/>
                </a:solidFill>
                <a:latin typeface="AdvPSUnv"/>
              </a:rPr>
              <a:t> cells as well as to remove </a:t>
            </a:r>
            <a:r>
              <a:rPr lang="en-IN" sz="5500" dirty="0" err="1" smtClean="0">
                <a:solidFill>
                  <a:srgbClr val="231F20"/>
                </a:solidFill>
                <a:latin typeface="AdvPSUnv"/>
              </a:rPr>
              <a:t>biofilm</a:t>
            </a:r>
            <a:r>
              <a:rPr lang="en-IN" sz="5500" dirty="0" smtClean="0">
                <a:solidFill>
                  <a:srgbClr val="231F20"/>
                </a:solidFill>
                <a:latin typeface="AdvPSUnv"/>
              </a:rPr>
              <a:t>. </a:t>
            </a:r>
          </a:p>
          <a:p>
            <a:pPr algn="just" eaLnBrk="1" fontAlgn="auto" hangingPunct="1">
              <a:spcAft>
                <a:spcPts val="0"/>
              </a:spcAft>
              <a:defRPr/>
            </a:pPr>
            <a:endParaRPr lang="en-IN" sz="5500" b="1" dirty="0" smtClean="0"/>
          </a:p>
          <a:p>
            <a:pPr algn="just" eaLnBrk="1" fontAlgn="auto" hangingPunct="1">
              <a:spcAft>
                <a:spcPts val="0"/>
              </a:spcAft>
              <a:defRPr/>
            </a:pPr>
            <a:endParaRPr lang="en-IN" b="1" dirty="0"/>
          </a:p>
        </p:txBody>
      </p:sp>
      <p:sp>
        <p:nvSpPr>
          <p:cNvPr id="22531" name="TextBox 5"/>
          <p:cNvSpPr txBox="1">
            <a:spLocks noChangeArrowheads="1"/>
          </p:cNvSpPr>
          <p:nvPr/>
        </p:nvSpPr>
        <p:spPr bwMode="auto">
          <a:xfrm>
            <a:off x="0" y="5334000"/>
            <a:ext cx="9144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a:latin typeface="Calibri" pitchFamily="34" charset="0"/>
              </a:rPr>
              <a:t>Publications:</a:t>
            </a:r>
          </a:p>
          <a:p>
            <a:pPr algn="just" eaLnBrk="1" hangingPunct="1"/>
            <a:r>
              <a:rPr lang="en-IN" sz="1600">
                <a:latin typeface="Calibri" pitchFamily="34" charset="0"/>
              </a:rPr>
              <a:t>Agarwala, M., Barman, T., Gogoi, D., Choudhury, B., Pal, A.,R., and Yadav, RNS (2014): Highly effective antibiofilm coating of silver–polymer nanocomposite on polymeric medical devices deposited by one step plasma process; </a:t>
            </a:r>
            <a:r>
              <a:rPr lang="en-IN" sz="1600" b="1">
                <a:latin typeface="Calibri" pitchFamily="34" charset="0"/>
              </a:rPr>
              <a:t>Journal of Biomedical Materials Research B: Applied Biomaterials</a:t>
            </a:r>
            <a:r>
              <a:rPr lang="en-IN" sz="1600">
                <a:latin typeface="Calibri" pitchFamily="34" charset="0"/>
              </a:rPr>
              <a:t>. DOI: 10.1002/jbm.b.33106 </a:t>
            </a:r>
            <a:r>
              <a:rPr lang="en-US" sz="1600" b="1">
                <a:latin typeface="Calibri" pitchFamily="34" charset="0"/>
              </a:rPr>
              <a:t>Impact  Factor: </a:t>
            </a:r>
            <a:r>
              <a:rPr lang="en-IN" sz="1600" b="1">
                <a:latin typeface="Calibri" pitchFamily="34" charset="0"/>
              </a:rPr>
              <a:t>2.308</a:t>
            </a:r>
          </a:p>
        </p:txBody>
      </p:sp>
      <p:sp>
        <p:nvSpPr>
          <p:cNvPr id="22532" name="TextBox 7"/>
          <p:cNvSpPr txBox="1">
            <a:spLocks noChangeArrowheads="1"/>
          </p:cNvSpPr>
          <p:nvPr/>
        </p:nvSpPr>
        <p:spPr bwMode="auto">
          <a:xfrm>
            <a:off x="0" y="0"/>
            <a:ext cx="9144000"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IN" sz="2600" b="1">
                <a:latin typeface="Calibri" pitchFamily="34" charset="0"/>
              </a:rPr>
              <a:t>Study of antibiofilm activity of silver–polymer nanocomposite on polymeric medical devices deposited by one step plasma process</a:t>
            </a:r>
          </a:p>
        </p:txBody>
      </p:sp>
      <p:pic>
        <p:nvPicPr>
          <p:cNvPr id="22533"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0" y="1219200"/>
            <a:ext cx="3657600"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Box 12"/>
          <p:cNvSpPr txBox="1">
            <a:spLocks noChangeArrowheads="1"/>
          </p:cNvSpPr>
          <p:nvPr/>
        </p:nvSpPr>
        <p:spPr bwMode="auto">
          <a:xfrm>
            <a:off x="5334000" y="3657600"/>
            <a:ext cx="3657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1400">
                <a:latin typeface="Calibri" pitchFamily="34" charset="0"/>
              </a:rPr>
              <a:t>Antibacterial activity of Ag, PPAni, and Ag–PPAni composite coated catheters against MRSA (A-C) and E. coli (D-F), respectively. (C)</a:t>
            </a:r>
          </a:p>
          <a:p>
            <a:pPr algn="just" eaLnBrk="1" hangingPunct="1"/>
            <a:r>
              <a:rPr lang="en-US" sz="1400">
                <a:latin typeface="Calibri" pitchFamily="34" charset="0"/>
              </a:rPr>
              <a:t>and (F) were plates of MRSA and E. coli overlaid with p-INT showing living cells as red while dead cells as colourless around zones of inhibition.</a:t>
            </a:r>
          </a:p>
        </p:txBody>
      </p:sp>
    </p:spTree>
    <p:extLst>
      <p:ext uri="{BB962C8B-B14F-4D97-AF65-F5344CB8AC3E}">
        <p14:creationId xmlns="" xmlns:p14="http://schemas.microsoft.com/office/powerpoint/2010/main" val="3520651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0092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00125" y="1125538"/>
            <a:ext cx="2786063" cy="208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7" name="Right Arrow 6"/>
          <p:cNvSpPr/>
          <p:nvPr/>
        </p:nvSpPr>
        <p:spPr>
          <a:xfrm>
            <a:off x="4071938" y="2214563"/>
            <a:ext cx="1643062"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pic>
        <p:nvPicPr>
          <p:cNvPr id="23556" name="Picture 3" descr="DSC0053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929313" y="1143000"/>
            <a:ext cx="2928937"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11" name="Right Arrow 10"/>
          <p:cNvSpPr/>
          <p:nvPr/>
        </p:nvSpPr>
        <p:spPr>
          <a:xfrm rot="10800000">
            <a:off x="5143500" y="5000625"/>
            <a:ext cx="571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23558" name="TextBox 9"/>
          <p:cNvSpPr txBox="1">
            <a:spLocks noChangeArrowheads="1"/>
          </p:cNvSpPr>
          <p:nvPr/>
        </p:nvSpPr>
        <p:spPr bwMode="auto">
          <a:xfrm>
            <a:off x="0" y="3214688"/>
            <a:ext cx="56435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000" b="1">
                <a:latin typeface="Calibri" pitchFamily="34" charset="0"/>
              </a:rPr>
              <a:t>Hydrocarbon residues from automobile engine</a:t>
            </a:r>
            <a:endParaRPr lang="en-IN" sz="2000" b="1">
              <a:latin typeface="Calibri" pitchFamily="34" charset="0"/>
            </a:endParaRPr>
          </a:p>
        </p:txBody>
      </p:sp>
      <p:sp>
        <p:nvSpPr>
          <p:cNvPr id="23559" name="TextBox 11"/>
          <p:cNvSpPr txBox="1">
            <a:spLocks noChangeArrowheads="1"/>
          </p:cNvSpPr>
          <p:nvPr/>
        </p:nvSpPr>
        <p:spPr bwMode="auto">
          <a:xfrm>
            <a:off x="5786438" y="3286125"/>
            <a:ext cx="33575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2000" b="1">
                <a:latin typeface="Calibri" pitchFamily="34" charset="0"/>
              </a:rPr>
              <a:t>Screening for potential Hydrocarbon degrader</a:t>
            </a:r>
            <a:endParaRPr lang="en-IN">
              <a:latin typeface="Calibri" pitchFamily="34" charset="0"/>
            </a:endParaRPr>
          </a:p>
        </p:txBody>
      </p:sp>
      <p:sp>
        <p:nvSpPr>
          <p:cNvPr id="23560" name="TextBox 13"/>
          <p:cNvSpPr txBox="1">
            <a:spLocks noChangeArrowheads="1"/>
          </p:cNvSpPr>
          <p:nvPr/>
        </p:nvSpPr>
        <p:spPr bwMode="auto">
          <a:xfrm>
            <a:off x="0" y="6143625"/>
            <a:ext cx="51435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b="1">
                <a:latin typeface="Calibri" pitchFamily="34" charset="0"/>
              </a:rPr>
              <a:t>Petroleum Hydrocarbon degradation after 28 days of incubation</a:t>
            </a:r>
            <a:endParaRPr lang="en-IN" b="1">
              <a:latin typeface="Calibri" pitchFamily="34" charset="0"/>
            </a:endParaRPr>
          </a:p>
        </p:txBody>
      </p:sp>
      <p:sp>
        <p:nvSpPr>
          <p:cNvPr id="23561" name="TextBox 11"/>
          <p:cNvSpPr txBox="1">
            <a:spLocks noChangeArrowheads="1"/>
          </p:cNvSpPr>
          <p:nvPr/>
        </p:nvSpPr>
        <p:spPr bwMode="auto">
          <a:xfrm>
            <a:off x="0" y="71438"/>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2400" b="1">
                <a:latin typeface="Calibri" pitchFamily="34" charset="0"/>
              </a:rPr>
              <a:t>Isolation and Characterization of Stress Tolerant Hydrocarbon Degrading Microorganisms from Various parts of Automobile engine</a:t>
            </a:r>
            <a:endParaRPr lang="en-IN" sz="2400" b="1">
              <a:latin typeface="Calibri" pitchFamily="34" charset="0"/>
            </a:endParaRPr>
          </a:p>
        </p:txBody>
      </p:sp>
      <p:pic>
        <p:nvPicPr>
          <p:cNvPr id="23562" name="Picture 12" descr="Phylogenetic new3"/>
          <p:cNvPicPr>
            <a:picLocks noChangeAspect="1" noChangeArrowheads="1"/>
          </p:cNvPicPr>
          <p:nvPr/>
        </p:nvPicPr>
        <p:blipFill>
          <a:blip r:embed="rId5">
            <a:grayscl/>
            <a:extLst>
              <a:ext uri="{28A0092B-C50C-407E-A947-70E740481C1C}">
                <a14:useLocalDpi xmlns="" xmlns:a14="http://schemas.microsoft.com/office/drawing/2010/main" val="0"/>
              </a:ext>
            </a:extLst>
          </a:blip>
          <a:srcRect/>
          <a:stretch>
            <a:fillRect/>
          </a:stretch>
        </p:blipFill>
        <p:spPr bwMode="auto">
          <a:xfrm>
            <a:off x="5786438" y="4149725"/>
            <a:ext cx="3286125" cy="206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3" name="TextBox 11"/>
          <p:cNvSpPr txBox="1">
            <a:spLocks noChangeArrowheads="1"/>
          </p:cNvSpPr>
          <p:nvPr/>
        </p:nvSpPr>
        <p:spPr bwMode="auto">
          <a:xfrm>
            <a:off x="5214938" y="6243638"/>
            <a:ext cx="41433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2000" b="1">
                <a:latin typeface="Calibri" pitchFamily="34" charset="0"/>
              </a:rPr>
              <a:t>Identification and Characterization</a:t>
            </a:r>
            <a:endParaRPr lang="en-IN">
              <a:latin typeface="Calibri" pitchFamily="34" charset="0"/>
            </a:endParaRPr>
          </a:p>
        </p:txBody>
      </p:sp>
      <p:pic>
        <p:nvPicPr>
          <p:cNvPr id="23564" name="Picture 14"/>
          <p:cNvPicPr>
            <a:picLocks noChangeAspect="1" noChangeArrowheads="1"/>
          </p:cNvPicPr>
          <p:nvPr/>
        </p:nvPicPr>
        <p:blipFill>
          <a:blip r:embed="rId6">
            <a:grayscl/>
            <a:extLst>
              <a:ext uri="{28A0092B-C50C-407E-A947-70E740481C1C}">
                <a14:useLocalDpi xmlns="" xmlns:a14="http://schemas.microsoft.com/office/drawing/2010/main" val="0"/>
              </a:ext>
            </a:extLst>
          </a:blip>
          <a:srcRect/>
          <a:stretch>
            <a:fillRect/>
          </a:stretch>
        </p:blipFill>
        <p:spPr bwMode="auto">
          <a:xfrm>
            <a:off x="0" y="3733800"/>
            <a:ext cx="5029200"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Tree>
    <p:extLst>
      <p:ext uri="{BB962C8B-B14F-4D97-AF65-F5344CB8AC3E}">
        <p14:creationId xmlns="" xmlns:p14="http://schemas.microsoft.com/office/powerpoint/2010/main" val="589840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285750" y="53975"/>
            <a:ext cx="8686800" cy="1446213"/>
          </a:xfrm>
        </p:spPr>
        <p:txBody>
          <a:bodyPr/>
          <a:lstStyle/>
          <a:p>
            <a:pPr algn="ctr" eaLnBrk="1" hangingPunct="1">
              <a:buFont typeface="Arial" pitchFamily="34" charset="0"/>
              <a:buNone/>
            </a:pPr>
            <a:r>
              <a:rPr lang="en-IN" b="1" smtClean="0"/>
              <a:t>Construction of Double Chambered Microbial fuel Cell (MFC) using household materials</a:t>
            </a:r>
            <a:endParaRPr lang="en-IN" smtClean="0"/>
          </a:p>
        </p:txBody>
      </p:sp>
      <p:sp>
        <p:nvSpPr>
          <p:cNvPr id="25603" name="TextBox 3"/>
          <p:cNvSpPr txBox="1">
            <a:spLocks noChangeArrowheads="1"/>
          </p:cNvSpPr>
          <p:nvPr/>
        </p:nvSpPr>
        <p:spPr bwMode="auto">
          <a:xfrm>
            <a:off x="71438" y="1143000"/>
            <a:ext cx="6500812" cy="347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n-IN" sz="2000">
                <a:latin typeface="Calibri" pitchFamily="34" charset="0"/>
              </a:rPr>
              <a:t> Double chambered microbial fuel cell (MFC) was constructed by using household materials. Plastic jars of 500 ml volume were used for the construction of cathodic and anodic chamber, and were connected using an agar salt bridge (3% KCl agar). </a:t>
            </a:r>
          </a:p>
          <a:p>
            <a:pPr algn="just" eaLnBrk="1" hangingPunct="1">
              <a:buFont typeface="Arial" pitchFamily="34" charset="0"/>
              <a:buChar char="•"/>
            </a:pPr>
            <a:r>
              <a:rPr lang="en-IN" sz="2000">
                <a:latin typeface="Calibri" pitchFamily="34" charset="0"/>
              </a:rPr>
              <a:t> The anodic and cathodic chambers were filled with Basal minimal salt media and 100mM Phosphate buffer (pH 7) respectively. </a:t>
            </a:r>
          </a:p>
          <a:p>
            <a:pPr algn="just" eaLnBrk="1" hangingPunct="1">
              <a:buFont typeface="Arial" pitchFamily="34" charset="0"/>
              <a:buChar char="•"/>
            </a:pPr>
            <a:r>
              <a:rPr lang="en-IN" sz="2000">
                <a:latin typeface="Calibri" pitchFamily="34" charset="0"/>
              </a:rPr>
              <a:t> 15cm long carbon electrodes were used in each chamber.</a:t>
            </a:r>
          </a:p>
          <a:p>
            <a:pPr algn="just" eaLnBrk="1" hangingPunct="1">
              <a:buFont typeface="Arial" pitchFamily="34" charset="0"/>
              <a:buChar char="•"/>
            </a:pPr>
            <a:r>
              <a:rPr lang="en-IN" sz="2000">
                <a:latin typeface="Calibri" pitchFamily="34" charset="0"/>
              </a:rPr>
              <a:t> Maximum voltage of 700mV was obtained from 48-100 hr in presence of </a:t>
            </a:r>
            <a:r>
              <a:rPr lang="en-IN" sz="2000" i="1">
                <a:latin typeface="Calibri" pitchFamily="34" charset="0"/>
              </a:rPr>
              <a:t>Bacillus megaterium</a:t>
            </a:r>
            <a:r>
              <a:rPr lang="en-IN" sz="2000">
                <a:latin typeface="Calibri" pitchFamily="34" charset="0"/>
              </a:rPr>
              <a:t> and yeast supplement. </a:t>
            </a:r>
          </a:p>
        </p:txBody>
      </p:sp>
      <p:pic>
        <p:nvPicPr>
          <p:cNvPr id="2560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15125" y="1143000"/>
            <a:ext cx="2214563" cy="291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TextBox 5"/>
          <p:cNvSpPr txBox="1">
            <a:spLocks noChangeArrowheads="1"/>
          </p:cNvSpPr>
          <p:nvPr/>
        </p:nvSpPr>
        <p:spPr bwMode="auto">
          <a:xfrm>
            <a:off x="6500813" y="4143375"/>
            <a:ext cx="2643187"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b="1">
                <a:latin typeface="Calibri" pitchFamily="34" charset="0"/>
              </a:rPr>
              <a:t>Fig: </a:t>
            </a:r>
            <a:r>
              <a:rPr lang="en-IN">
                <a:latin typeface="Calibri" pitchFamily="34" charset="0"/>
              </a:rPr>
              <a:t>The MFC constructed in the lab attached with a</a:t>
            </a:r>
          </a:p>
          <a:p>
            <a:pPr algn="just" eaLnBrk="1" hangingPunct="1"/>
            <a:r>
              <a:rPr lang="en-IN">
                <a:latin typeface="Calibri" pitchFamily="34" charset="0"/>
              </a:rPr>
              <a:t>multimeter</a:t>
            </a:r>
          </a:p>
        </p:txBody>
      </p:sp>
      <p:sp>
        <p:nvSpPr>
          <p:cNvPr id="25606" name="TextBox 6"/>
          <p:cNvSpPr txBox="1">
            <a:spLocks noChangeArrowheads="1"/>
          </p:cNvSpPr>
          <p:nvPr/>
        </p:nvSpPr>
        <p:spPr bwMode="auto">
          <a:xfrm>
            <a:off x="0" y="5000625"/>
            <a:ext cx="9072563"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latin typeface="Calibri" pitchFamily="34" charset="0"/>
              </a:rPr>
              <a:t>Publications:</a:t>
            </a:r>
          </a:p>
          <a:p>
            <a:pPr algn="just" eaLnBrk="1" hangingPunct="1"/>
            <a:r>
              <a:rPr lang="en-IN">
                <a:latin typeface="Calibri" pitchFamily="34" charset="0"/>
              </a:rPr>
              <a:t>Borah, D., More, S., and Yadav, RNS (2013): Construction of double chambered microbial fuel cell (MFC) using household materials and </a:t>
            </a:r>
            <a:r>
              <a:rPr lang="en-IN" i="1">
                <a:latin typeface="Calibri" pitchFamily="34" charset="0"/>
              </a:rPr>
              <a:t>Bacillus megaterium</a:t>
            </a:r>
            <a:r>
              <a:rPr lang="en-IN">
                <a:latin typeface="Calibri" pitchFamily="34" charset="0"/>
              </a:rPr>
              <a:t> isolate from tea garden soil. Debajit Borah, Sejal More and RNS Yadav. </a:t>
            </a:r>
            <a:r>
              <a:rPr lang="en-IN" b="1">
                <a:latin typeface="Calibri" pitchFamily="34" charset="0"/>
              </a:rPr>
              <a:t>The Journal of Microbiology, Biotechnology and Food Sciences</a:t>
            </a:r>
            <a:r>
              <a:rPr lang="en-IN">
                <a:latin typeface="Calibri" pitchFamily="34" charset="0"/>
              </a:rPr>
              <a:t>. 3(1): 84-86. </a:t>
            </a:r>
            <a:endParaRPr lang="en-IN" b="1">
              <a:latin typeface="Calibri" pitchFamily="34" charset="0"/>
            </a:endParaRPr>
          </a:p>
        </p:txBody>
      </p:sp>
    </p:spTree>
    <p:extLst>
      <p:ext uri="{BB962C8B-B14F-4D97-AF65-F5344CB8AC3E}">
        <p14:creationId xmlns="" xmlns:p14="http://schemas.microsoft.com/office/powerpoint/2010/main" val="2451369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824536"/>
          </a:xfrm>
        </p:spPr>
        <p:txBody>
          <a:bodyPr>
            <a:normAutofit/>
          </a:bodyPr>
          <a:lstStyle/>
          <a:p>
            <a:pPr marL="803275" lvl="2" indent="-441325">
              <a:tabLst>
                <a:tab pos="342900" algn="l"/>
              </a:tabLst>
            </a:pPr>
            <a:r>
              <a:rPr lang="en-US" sz="2000" b="1" i="1" dirty="0" smtClean="0">
                <a:latin typeface="Trebuchet MS" pitchFamily="34" charset="0"/>
                <a:cs typeface="Times New Roman" pitchFamily="18" charset="0"/>
              </a:rPr>
              <a:t>File No:  </a:t>
            </a:r>
            <a:r>
              <a:rPr lang="en-US" sz="2000" dirty="0" smtClean="0">
                <a:solidFill>
                  <a:schemeClr val="tx2"/>
                </a:solidFill>
                <a:latin typeface="Trebuchet MS" pitchFamily="34" charset="0"/>
                <a:cs typeface="Times New Roman" pitchFamily="18" charset="0"/>
              </a:rPr>
              <a:t>IITG/P/DORD/01/DBT/DU</a:t>
            </a:r>
            <a:r>
              <a:rPr lang="en-US" sz="2000" dirty="0" smtClean="0">
                <a:solidFill>
                  <a:schemeClr val="tx2"/>
                </a:solidFill>
                <a:latin typeface="Trebuchet MS" pitchFamily="34" charset="0"/>
              </a:rPr>
              <a:t> </a:t>
            </a:r>
            <a:r>
              <a:rPr lang="en-US" sz="2000" dirty="0" smtClean="0">
                <a:solidFill>
                  <a:schemeClr val="tx2"/>
                </a:solidFill>
                <a:latin typeface="Trebuchet MS" pitchFamily="34" charset="0"/>
                <a:cs typeface="Times New Roman" pitchFamily="18" charset="0"/>
              </a:rPr>
              <a:t>(BT/HRD/01/002/2007)</a:t>
            </a:r>
          </a:p>
          <a:p>
            <a:pPr indent="457200">
              <a:tabLst>
                <a:tab pos="342900" algn="l"/>
              </a:tabLst>
            </a:pPr>
            <a:endParaRPr lang="en-US" sz="2000" b="1" dirty="0" smtClean="0">
              <a:latin typeface="Trebuchet MS" pitchFamily="34" charset="0"/>
              <a:cs typeface="Times New Roman" pitchFamily="18" charset="0"/>
            </a:endParaRPr>
          </a:p>
          <a:p>
            <a:pPr marL="803275" indent="-531813"/>
            <a:r>
              <a:rPr lang="en-US" sz="2000" b="1" i="1" dirty="0" smtClean="0">
                <a:latin typeface="Trebuchet MS" pitchFamily="34" charset="0"/>
                <a:cs typeface="Times New Roman" pitchFamily="18" charset="0"/>
              </a:rPr>
              <a:t>Project Title:  </a:t>
            </a:r>
            <a:r>
              <a:rPr lang="en-US" sz="2000" b="1" dirty="0" smtClean="0">
                <a:latin typeface="Trebuchet MS" pitchFamily="34" charset="0"/>
                <a:cs typeface="Times New Roman" pitchFamily="18" charset="0"/>
              </a:rPr>
              <a:t> </a:t>
            </a:r>
            <a:r>
              <a:rPr lang="en-US" sz="2000" b="1" dirty="0" smtClean="0">
                <a:solidFill>
                  <a:schemeClr val="tx2"/>
                </a:solidFill>
                <a:latin typeface="Trebuchet MS" pitchFamily="34" charset="0"/>
                <a:cs typeface="Times New Roman" pitchFamily="18" charset="0"/>
              </a:rPr>
              <a:t>Strengthening </a:t>
            </a:r>
            <a:r>
              <a:rPr lang="en-US" sz="2000" b="1" dirty="0" smtClean="0">
                <a:solidFill>
                  <a:schemeClr val="tx2"/>
                </a:solidFill>
                <a:latin typeface="Trebuchet MS" pitchFamily="34" charset="0"/>
              </a:rPr>
              <a:t>of Biotechnology teaching, training and research in University and College in North East</a:t>
            </a:r>
            <a:r>
              <a:rPr lang="en-US" sz="2000" dirty="0" smtClean="0"/>
              <a:t>	</a:t>
            </a:r>
            <a:endParaRPr lang="en-US" sz="2000" dirty="0" smtClean="0">
              <a:solidFill>
                <a:schemeClr val="tx2"/>
              </a:solidFill>
              <a:latin typeface="Trebuchet MS" pitchFamily="34" charset="0"/>
              <a:cs typeface="Times New Roman" pitchFamily="18" charset="0"/>
            </a:endParaRPr>
          </a:p>
          <a:p>
            <a:pPr marL="803275" indent="-531813">
              <a:buNone/>
            </a:pPr>
            <a:endParaRPr lang="en-US" sz="2000" dirty="0" smtClean="0">
              <a:latin typeface="Trebuchet MS" pitchFamily="34" charset="0"/>
              <a:cs typeface="Times New Roman" pitchFamily="18" charset="0"/>
            </a:endParaRPr>
          </a:p>
          <a:p>
            <a:pPr indent="457200">
              <a:tabLst>
                <a:tab pos="342900" algn="l"/>
              </a:tabLst>
            </a:pPr>
            <a:r>
              <a:rPr lang="en-US" sz="2000" b="1" i="1" dirty="0" smtClean="0">
                <a:latin typeface="Trebuchet MS" pitchFamily="34" charset="0"/>
                <a:cs typeface="Times New Roman" pitchFamily="18" charset="0"/>
              </a:rPr>
              <a:t>Name of PI with Full address: </a:t>
            </a:r>
            <a:r>
              <a:rPr lang="en-US" sz="2000" b="1" dirty="0" smtClean="0">
                <a:latin typeface="Trebuchet MS" pitchFamily="34" charset="0"/>
                <a:cs typeface="Times New Roman" pitchFamily="18" charset="0"/>
              </a:rPr>
              <a:t>	</a:t>
            </a:r>
            <a:r>
              <a:rPr lang="en-US" sz="2000" b="1" dirty="0" smtClean="0">
                <a:solidFill>
                  <a:schemeClr val="tx2"/>
                </a:solidFill>
                <a:latin typeface="Trebuchet MS" pitchFamily="34" charset="0"/>
                <a:cs typeface="Times New Roman" pitchFamily="18" charset="0"/>
              </a:rPr>
              <a:t>Dr. B. B. </a:t>
            </a:r>
            <a:r>
              <a:rPr lang="en-US" sz="2000" b="1" dirty="0" err="1" smtClean="0">
                <a:solidFill>
                  <a:schemeClr val="tx2"/>
                </a:solidFill>
                <a:latin typeface="Trebuchet MS" pitchFamily="34" charset="0"/>
                <a:cs typeface="Times New Roman" pitchFamily="18" charset="0"/>
              </a:rPr>
              <a:t>Kakoti</a:t>
            </a:r>
            <a:r>
              <a:rPr lang="en-US" sz="2000" dirty="0" smtClean="0">
                <a:solidFill>
                  <a:schemeClr val="tx2"/>
                </a:solidFill>
                <a:latin typeface="Trebuchet MS" pitchFamily="34" charset="0"/>
                <a:cs typeface="Times New Roman" pitchFamily="18" charset="0"/>
              </a:rPr>
              <a:t>, </a:t>
            </a:r>
          </a:p>
          <a:p>
            <a:pPr marL="4572000" indent="-3771900">
              <a:buNone/>
            </a:pPr>
            <a:r>
              <a:rPr lang="en-US" sz="2000" dirty="0" smtClean="0">
                <a:solidFill>
                  <a:schemeClr val="tx2"/>
                </a:solidFill>
                <a:latin typeface="Trebuchet MS" pitchFamily="34" charset="0"/>
                <a:cs typeface="Times New Roman" pitchFamily="18" charset="0"/>
              </a:rPr>
              <a:t>	Chairperson, </a:t>
            </a:r>
          </a:p>
          <a:p>
            <a:pPr marL="4572000" indent="-3771900">
              <a:buNone/>
            </a:pPr>
            <a:r>
              <a:rPr lang="en-US" sz="2000" dirty="0" smtClean="0">
                <a:solidFill>
                  <a:schemeClr val="tx2"/>
                </a:solidFill>
                <a:latin typeface="Trebuchet MS" pitchFamily="34" charset="0"/>
                <a:cs typeface="Times New Roman" pitchFamily="18" charset="0"/>
              </a:rPr>
              <a:t>	Centre for Biotechnology &amp; Bioinformatics</a:t>
            </a:r>
          </a:p>
          <a:p>
            <a:pPr marL="4572000" indent="-3771900">
              <a:buNone/>
            </a:pPr>
            <a:r>
              <a:rPr lang="en-US" sz="2000" dirty="0" smtClean="0">
                <a:solidFill>
                  <a:schemeClr val="tx2"/>
                </a:solidFill>
                <a:latin typeface="Trebuchet MS" pitchFamily="34" charset="0"/>
                <a:cs typeface="Times New Roman" pitchFamily="18" charset="0"/>
              </a:rPr>
              <a:t>	Dibrugarh University</a:t>
            </a:r>
          </a:p>
          <a:p>
            <a:pPr marL="4572000" indent="-3771900">
              <a:buNone/>
            </a:pPr>
            <a:endParaRPr lang="en-US" sz="2000" dirty="0" smtClean="0">
              <a:latin typeface="Trebuchet MS" pitchFamily="34" charset="0"/>
              <a:cs typeface="Times New Roman" pitchFamily="18" charset="0"/>
            </a:endParaRPr>
          </a:p>
          <a:p>
            <a:pPr indent="457200">
              <a:tabLst>
                <a:tab pos="342900" algn="l"/>
              </a:tabLst>
            </a:pPr>
            <a:r>
              <a:rPr lang="en-US" sz="2000" b="1" i="1" dirty="0" smtClean="0">
                <a:latin typeface="Trebuchet MS" pitchFamily="34" charset="0"/>
              </a:rPr>
              <a:t>Date of Start (As per date of Sanction Order): </a:t>
            </a:r>
            <a:r>
              <a:rPr lang="en-US" sz="2000" dirty="0" smtClean="0">
                <a:latin typeface="Trebuchet MS" pitchFamily="34" charset="0"/>
              </a:rPr>
              <a:t>	</a:t>
            </a:r>
            <a:r>
              <a:rPr lang="en-US" sz="2000" b="1" dirty="0" smtClean="0">
                <a:solidFill>
                  <a:schemeClr val="tx2"/>
                </a:solidFill>
                <a:latin typeface="Trebuchet MS" pitchFamily="34" charset="0"/>
              </a:rPr>
              <a:t>18.09.2009</a:t>
            </a:r>
          </a:p>
          <a:p>
            <a:endParaRPr lang="en-US" sz="2000" dirty="0" smtClean="0">
              <a:latin typeface="Trebuchet MS" pitchFamily="34" charset="0"/>
            </a:endParaRPr>
          </a:p>
          <a:p>
            <a:pPr>
              <a:buNone/>
            </a:pPr>
            <a:endParaRPr lang="en-IN" sz="2000" dirty="0">
              <a:latin typeface="Trebuchet MS" pitchFamily="34" charset="0"/>
            </a:endParaRPr>
          </a:p>
        </p:txBody>
      </p:sp>
      <p:sp>
        <p:nvSpPr>
          <p:cNvPr id="4" name="Title 1"/>
          <p:cNvSpPr>
            <a:spLocks noGrp="1"/>
          </p:cNvSpPr>
          <p:nvPr>
            <p:ph type="title"/>
          </p:nvPr>
        </p:nvSpPr>
        <p:spPr>
          <a:xfrm>
            <a:off x="457200" y="274638"/>
            <a:ext cx="8229600" cy="634082"/>
          </a:xfrm>
          <a:effectLst>
            <a:outerShdw blurRad="50800" dist="38100" dir="5400000" algn="t" rotWithShape="0">
              <a:prstClr val="black">
                <a:alpha val="40000"/>
              </a:prstClr>
            </a:outerShdw>
          </a:effectLst>
        </p:spPr>
        <p:txBody>
          <a:bodyPr rtlCol="0" anchor="b">
            <a:noAutofit/>
          </a:bodyPr>
          <a:lstStyle/>
          <a:p>
            <a:pPr eaLnBrk="1" fontAlgn="auto" hangingPunct="1">
              <a:spcAft>
                <a:spcPts val="0"/>
              </a:spcAft>
              <a:defRPr/>
            </a:pPr>
            <a:r>
              <a:rPr lang="en-US" sz="3600" b="1" cap="small" dirty="0" smtClean="0">
                <a:solidFill>
                  <a:schemeClr val="tx2">
                    <a:lumMod val="50000"/>
                  </a:schemeClr>
                </a:solidFill>
                <a:latin typeface="Trebuchet MS" pitchFamily="34" charset="0"/>
              </a:rPr>
              <a:t>Project</a:t>
            </a:r>
            <a:r>
              <a:rPr lang="en-US" sz="3600" cap="small" dirty="0" smtClean="0">
                <a:solidFill>
                  <a:schemeClr val="tx2">
                    <a:lumMod val="50000"/>
                  </a:schemeClr>
                </a:solidFill>
                <a:latin typeface="Trebuchet MS" pitchFamily="34" charset="0"/>
              </a:rPr>
              <a:t> </a:t>
            </a:r>
            <a:r>
              <a:rPr lang="en-US" sz="3600" b="1" cap="small" dirty="0" smtClean="0">
                <a:solidFill>
                  <a:schemeClr val="tx2">
                    <a:lumMod val="50000"/>
                  </a:schemeClr>
                </a:solidFill>
                <a:latin typeface="Trebuchet MS" pitchFamily="34" charset="0"/>
              </a:rPr>
              <a:t>Particulars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242888" y="0"/>
            <a:ext cx="8686800" cy="1143000"/>
          </a:xfrm>
        </p:spPr>
        <p:txBody>
          <a:bodyPr/>
          <a:lstStyle/>
          <a:p>
            <a:pPr algn="ctr" eaLnBrk="1" hangingPunct="1">
              <a:buFont typeface="Arial" pitchFamily="34" charset="0"/>
              <a:buNone/>
            </a:pPr>
            <a:r>
              <a:rPr lang="en-US" b="1" smtClean="0"/>
              <a:t>Isolation and Characterization of Probiotic Strains from Soil samples of Cattle farm  </a:t>
            </a:r>
            <a:endParaRPr lang="en-IN" b="1" smtClean="0"/>
          </a:p>
        </p:txBody>
      </p:sp>
      <p:sp>
        <p:nvSpPr>
          <p:cNvPr id="5" name="Right Arrow 4"/>
          <p:cNvSpPr/>
          <p:nvPr/>
        </p:nvSpPr>
        <p:spPr>
          <a:xfrm rot="5400000">
            <a:off x="1464469" y="3036094"/>
            <a:ext cx="571500"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26628" name="TextBox 5"/>
          <p:cNvSpPr txBox="1">
            <a:spLocks noChangeArrowheads="1"/>
          </p:cNvSpPr>
          <p:nvPr/>
        </p:nvSpPr>
        <p:spPr bwMode="auto">
          <a:xfrm>
            <a:off x="381000" y="1295400"/>
            <a:ext cx="27432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000" b="1">
                <a:latin typeface="Times New Roman" pitchFamily="18" charset="0"/>
                <a:cs typeface="Times New Roman" pitchFamily="18" charset="0"/>
              </a:rPr>
              <a:t>Cattle farm soil</a:t>
            </a:r>
            <a:endParaRPr lang="en-IN" sz="4000" b="1">
              <a:latin typeface="Times New Roman" pitchFamily="18" charset="0"/>
              <a:cs typeface="Times New Roman" pitchFamily="18" charset="0"/>
            </a:endParaRPr>
          </a:p>
        </p:txBody>
      </p:sp>
      <p:sp>
        <p:nvSpPr>
          <p:cNvPr id="7" name="Oval 6"/>
          <p:cNvSpPr/>
          <p:nvPr/>
        </p:nvSpPr>
        <p:spPr>
          <a:xfrm>
            <a:off x="0" y="3500438"/>
            <a:ext cx="3643313" cy="13573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Screening of non pathogenic acid tolerant </a:t>
            </a:r>
            <a:r>
              <a:rPr lang="en-US" sz="2000" b="1" dirty="0" err="1">
                <a:solidFill>
                  <a:schemeClr val="tx1"/>
                </a:solidFill>
              </a:rPr>
              <a:t>Probiotic</a:t>
            </a:r>
            <a:r>
              <a:rPr lang="en-US" sz="2000" b="1" dirty="0">
                <a:solidFill>
                  <a:schemeClr val="tx1"/>
                </a:solidFill>
              </a:rPr>
              <a:t> bacteria </a:t>
            </a:r>
            <a:endParaRPr lang="en-IN" sz="2000" b="1" dirty="0">
              <a:solidFill>
                <a:schemeClr val="tx1"/>
              </a:solidFill>
            </a:endParaRPr>
          </a:p>
        </p:txBody>
      </p:sp>
      <p:sp>
        <p:nvSpPr>
          <p:cNvPr id="8" name="Down Arrow 7"/>
          <p:cNvSpPr/>
          <p:nvPr/>
        </p:nvSpPr>
        <p:spPr>
          <a:xfrm rot="14273112" flipH="1">
            <a:off x="4307681" y="1680369"/>
            <a:ext cx="541338" cy="2038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0" name="Oval 9"/>
          <p:cNvSpPr/>
          <p:nvPr/>
        </p:nvSpPr>
        <p:spPr>
          <a:xfrm>
            <a:off x="5500688" y="1143000"/>
            <a:ext cx="3500437" cy="12144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Characterization of growth pattern in acidic condition  </a:t>
            </a:r>
            <a:endParaRPr lang="en-IN" sz="2000" b="1" dirty="0">
              <a:solidFill>
                <a:schemeClr val="tx1"/>
              </a:solidFill>
            </a:endParaRPr>
          </a:p>
        </p:txBody>
      </p:sp>
      <p:sp>
        <p:nvSpPr>
          <p:cNvPr id="11" name="Down Arrow 10"/>
          <p:cNvSpPr/>
          <p:nvPr/>
        </p:nvSpPr>
        <p:spPr>
          <a:xfrm rot="14683282" flipH="1">
            <a:off x="4369594" y="2680494"/>
            <a:ext cx="517525" cy="1935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2" name="Oval 11"/>
          <p:cNvSpPr/>
          <p:nvPr/>
        </p:nvSpPr>
        <p:spPr>
          <a:xfrm>
            <a:off x="5572125" y="2362200"/>
            <a:ext cx="3500438" cy="1371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Characterization of growth pattern in presence of Bile salt media</a:t>
            </a:r>
            <a:endParaRPr lang="en-IN" sz="2000" b="1" dirty="0">
              <a:solidFill>
                <a:schemeClr val="tx1"/>
              </a:solidFill>
            </a:endParaRPr>
          </a:p>
        </p:txBody>
      </p:sp>
      <p:sp>
        <p:nvSpPr>
          <p:cNvPr id="13" name="Down Arrow 12"/>
          <p:cNvSpPr/>
          <p:nvPr/>
        </p:nvSpPr>
        <p:spPr>
          <a:xfrm rot="16200000" flipH="1">
            <a:off x="4384675" y="3616326"/>
            <a:ext cx="517525" cy="1714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4" name="Oval 13"/>
          <p:cNvSpPr/>
          <p:nvPr/>
        </p:nvSpPr>
        <p:spPr>
          <a:xfrm>
            <a:off x="5643563" y="3957638"/>
            <a:ext cx="3429000" cy="10715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Molecular Characterization of the potential isolate</a:t>
            </a:r>
            <a:endParaRPr lang="en-IN" sz="2000" b="1" dirty="0">
              <a:solidFill>
                <a:schemeClr val="tx1"/>
              </a:solidFill>
            </a:endParaRPr>
          </a:p>
        </p:txBody>
      </p:sp>
      <p:sp>
        <p:nvSpPr>
          <p:cNvPr id="15" name="Down Arrow 14"/>
          <p:cNvSpPr/>
          <p:nvPr/>
        </p:nvSpPr>
        <p:spPr>
          <a:xfrm rot="16878164" flipH="1">
            <a:off x="4494212" y="4241801"/>
            <a:ext cx="517525" cy="1714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6" name="Oval 15"/>
          <p:cNvSpPr/>
          <p:nvPr/>
        </p:nvSpPr>
        <p:spPr>
          <a:xfrm>
            <a:off x="5715000" y="5072063"/>
            <a:ext cx="3429000" cy="10715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Identification of the potential isolate by 16S </a:t>
            </a:r>
            <a:r>
              <a:rPr lang="en-US" b="1" dirty="0" err="1">
                <a:solidFill>
                  <a:schemeClr val="tx1"/>
                </a:solidFill>
              </a:rPr>
              <a:t>rRNA</a:t>
            </a:r>
            <a:r>
              <a:rPr lang="en-US" b="1" dirty="0">
                <a:solidFill>
                  <a:schemeClr val="tx1"/>
                </a:solidFill>
              </a:rPr>
              <a:t> sequencing</a:t>
            </a:r>
            <a:endParaRPr lang="en-IN" b="1" dirty="0">
              <a:solidFill>
                <a:schemeClr val="tx1"/>
              </a:solidFill>
            </a:endParaRPr>
          </a:p>
        </p:txBody>
      </p:sp>
      <p:sp>
        <p:nvSpPr>
          <p:cNvPr id="26638" name="TextBox 17"/>
          <p:cNvSpPr txBox="1">
            <a:spLocks noChangeArrowheads="1"/>
          </p:cNvSpPr>
          <p:nvPr/>
        </p:nvSpPr>
        <p:spPr bwMode="auto">
          <a:xfrm>
            <a:off x="0" y="5357813"/>
            <a:ext cx="5715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b="1">
                <a:latin typeface="Calibri" pitchFamily="34" charset="0"/>
              </a:rPr>
              <a:t>Sequence Submitted:</a:t>
            </a:r>
          </a:p>
          <a:p>
            <a:pPr algn="just" eaLnBrk="1" hangingPunct="1"/>
            <a:r>
              <a:rPr lang="en-US" sz="2400">
                <a:latin typeface="Calibri" pitchFamily="34" charset="0"/>
              </a:rPr>
              <a:t>GenBank accession number  </a:t>
            </a:r>
            <a:r>
              <a:rPr lang="en-IN" sz="2400">
                <a:latin typeface="Calibri" pitchFamily="34" charset="0"/>
              </a:rPr>
              <a:t> </a:t>
            </a:r>
            <a:r>
              <a:rPr lang="en-IN" sz="2400" b="1">
                <a:latin typeface="Calibri" pitchFamily="34" charset="0"/>
              </a:rPr>
              <a:t>KJ671867 </a:t>
            </a:r>
            <a:r>
              <a:rPr lang="en-US" sz="2400">
                <a:latin typeface="Calibri" pitchFamily="34" charset="0"/>
              </a:rPr>
              <a:t>was obtained for the strain </a:t>
            </a:r>
            <a:r>
              <a:rPr lang="en-US" sz="2400" b="1" i="1">
                <a:latin typeface="Calibri" pitchFamily="34" charset="0"/>
              </a:rPr>
              <a:t>Bacillus cereus  </a:t>
            </a:r>
            <a:r>
              <a:rPr lang="en-US" sz="2400" b="1">
                <a:latin typeface="Calibri" pitchFamily="34" charset="0"/>
              </a:rPr>
              <a:t>DBRDU2</a:t>
            </a:r>
            <a:endParaRPr lang="en-US">
              <a:latin typeface="Calibri" pitchFamily="34" charset="0"/>
            </a:endParaRPr>
          </a:p>
        </p:txBody>
      </p:sp>
    </p:spTree>
    <p:extLst>
      <p:ext uri="{BB962C8B-B14F-4D97-AF65-F5344CB8AC3E}">
        <p14:creationId xmlns="" xmlns:p14="http://schemas.microsoft.com/office/powerpoint/2010/main" val="514846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0" y="58738"/>
            <a:ext cx="9144000" cy="1465262"/>
          </a:xfrm>
        </p:spPr>
        <p:txBody>
          <a:bodyPr/>
          <a:lstStyle/>
          <a:p>
            <a:pPr algn="ctr" eaLnBrk="1" hangingPunct="1">
              <a:buFont typeface="Arial" pitchFamily="34" charset="0"/>
              <a:buNone/>
            </a:pPr>
            <a:r>
              <a:rPr lang="en-US" sz="2800" b="1" smtClean="0"/>
              <a:t>Isolation and Molecular characterization of  </a:t>
            </a:r>
            <a:r>
              <a:rPr lang="en-IN" sz="2800" b="1" i="1" smtClean="0"/>
              <a:t>Metallo </a:t>
            </a:r>
            <a:r>
              <a:rPr lang="en-IN" sz="2800" b="1" smtClean="0"/>
              <a:t>β lactamase producing Multidrug Resistant (MDR) bacterial isolates from Hospital wastes</a:t>
            </a:r>
            <a:endParaRPr lang="en-IN" sz="2800" smtClean="0"/>
          </a:p>
        </p:txBody>
      </p:sp>
      <p:sp>
        <p:nvSpPr>
          <p:cNvPr id="7" name="Right Arrow 6"/>
          <p:cNvSpPr/>
          <p:nvPr/>
        </p:nvSpPr>
        <p:spPr>
          <a:xfrm>
            <a:off x="2928938" y="2143125"/>
            <a:ext cx="71437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0" name="Oval 9"/>
          <p:cNvSpPr/>
          <p:nvPr/>
        </p:nvSpPr>
        <p:spPr>
          <a:xfrm>
            <a:off x="6215063" y="1571625"/>
            <a:ext cx="2857500" cy="18573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Screening of the </a:t>
            </a:r>
            <a:r>
              <a:rPr lang="en-IN" sz="2000" b="1" i="1" dirty="0" err="1">
                <a:solidFill>
                  <a:schemeClr val="tx1"/>
                </a:solidFill>
              </a:rPr>
              <a:t>Metallo</a:t>
            </a:r>
            <a:r>
              <a:rPr lang="en-IN" sz="2000" b="1" i="1" dirty="0">
                <a:solidFill>
                  <a:schemeClr val="tx1"/>
                </a:solidFill>
              </a:rPr>
              <a:t> </a:t>
            </a:r>
            <a:r>
              <a:rPr lang="en-IN" sz="2000" b="1" dirty="0">
                <a:solidFill>
                  <a:schemeClr val="tx1"/>
                </a:solidFill>
              </a:rPr>
              <a:t>β </a:t>
            </a:r>
            <a:r>
              <a:rPr lang="en-IN" sz="2000" b="1" dirty="0" err="1">
                <a:solidFill>
                  <a:schemeClr val="tx1"/>
                </a:solidFill>
              </a:rPr>
              <a:t>lactamase</a:t>
            </a:r>
            <a:r>
              <a:rPr lang="en-IN" sz="2000" b="1" dirty="0">
                <a:solidFill>
                  <a:schemeClr val="tx1"/>
                </a:solidFill>
              </a:rPr>
              <a:t> producing MDR isolate</a:t>
            </a:r>
            <a:r>
              <a:rPr lang="en-US" sz="2000" b="1" dirty="0">
                <a:solidFill>
                  <a:schemeClr val="tx1"/>
                </a:solidFill>
              </a:rPr>
              <a:t> </a:t>
            </a:r>
            <a:endParaRPr lang="en-IN" sz="2000" b="1" dirty="0">
              <a:solidFill>
                <a:schemeClr val="tx1"/>
              </a:solidFill>
            </a:endParaRPr>
          </a:p>
        </p:txBody>
      </p:sp>
      <p:sp>
        <p:nvSpPr>
          <p:cNvPr id="11" name="Oval 10"/>
          <p:cNvSpPr/>
          <p:nvPr/>
        </p:nvSpPr>
        <p:spPr>
          <a:xfrm>
            <a:off x="3714750" y="1571625"/>
            <a:ext cx="1857375" cy="14906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Screening of MDR isolates</a:t>
            </a:r>
            <a:endParaRPr lang="en-IN" sz="2000" b="1" dirty="0">
              <a:solidFill>
                <a:schemeClr val="tx1"/>
              </a:solidFill>
            </a:endParaRPr>
          </a:p>
        </p:txBody>
      </p:sp>
      <p:sp>
        <p:nvSpPr>
          <p:cNvPr id="12" name="Right Arrow 11"/>
          <p:cNvSpPr/>
          <p:nvPr/>
        </p:nvSpPr>
        <p:spPr>
          <a:xfrm>
            <a:off x="5643563" y="2143125"/>
            <a:ext cx="500062"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3" name="Down Arrow 12"/>
          <p:cNvSpPr/>
          <p:nvPr/>
        </p:nvSpPr>
        <p:spPr>
          <a:xfrm>
            <a:off x="7715250" y="3500438"/>
            <a:ext cx="285750" cy="642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4" name="Oval 13"/>
          <p:cNvSpPr/>
          <p:nvPr/>
        </p:nvSpPr>
        <p:spPr>
          <a:xfrm>
            <a:off x="3276600" y="4038600"/>
            <a:ext cx="2667000" cy="1524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Plasmid DNA</a:t>
            </a:r>
          </a:p>
          <a:p>
            <a:pPr algn="ctr" fontAlgn="auto">
              <a:spcBef>
                <a:spcPts val="0"/>
              </a:spcBef>
              <a:spcAft>
                <a:spcPts val="0"/>
              </a:spcAft>
              <a:defRPr/>
            </a:pPr>
            <a:r>
              <a:rPr lang="en-US" sz="2000" b="1" dirty="0">
                <a:solidFill>
                  <a:schemeClr val="tx1"/>
                </a:solidFill>
              </a:rPr>
              <a:t>characterization </a:t>
            </a:r>
            <a:endParaRPr lang="en-IN" sz="2000" b="1" dirty="0">
              <a:solidFill>
                <a:schemeClr val="tx1"/>
              </a:solidFill>
            </a:endParaRPr>
          </a:p>
        </p:txBody>
      </p:sp>
      <p:sp>
        <p:nvSpPr>
          <p:cNvPr id="15" name="Oval 14"/>
          <p:cNvSpPr/>
          <p:nvPr/>
        </p:nvSpPr>
        <p:spPr>
          <a:xfrm>
            <a:off x="6715125" y="4224338"/>
            <a:ext cx="2357438" cy="1776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tx1"/>
                </a:solidFill>
              </a:rPr>
              <a:t>Identification of the isolate on the basis of 16S </a:t>
            </a:r>
            <a:r>
              <a:rPr lang="en-US" sz="2000" b="1" dirty="0" err="1">
                <a:solidFill>
                  <a:schemeClr val="tx1"/>
                </a:solidFill>
              </a:rPr>
              <a:t>rRNA</a:t>
            </a:r>
            <a:r>
              <a:rPr lang="en-US" sz="2000" b="1" dirty="0">
                <a:solidFill>
                  <a:schemeClr val="tx1"/>
                </a:solidFill>
              </a:rPr>
              <a:t> sequencing</a:t>
            </a:r>
            <a:endParaRPr lang="en-IN" sz="2000" b="1" dirty="0">
              <a:solidFill>
                <a:schemeClr val="tx1"/>
              </a:solidFill>
            </a:endParaRPr>
          </a:p>
        </p:txBody>
      </p:sp>
      <p:sp>
        <p:nvSpPr>
          <p:cNvPr id="16" name="Right Arrow 15"/>
          <p:cNvSpPr/>
          <p:nvPr/>
        </p:nvSpPr>
        <p:spPr>
          <a:xfrm rot="10800000">
            <a:off x="5991225" y="4572000"/>
            <a:ext cx="71437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27659" name="TextBox 16"/>
          <p:cNvSpPr txBox="1">
            <a:spLocks noChangeArrowheads="1"/>
          </p:cNvSpPr>
          <p:nvPr/>
        </p:nvSpPr>
        <p:spPr bwMode="auto">
          <a:xfrm>
            <a:off x="0" y="4191000"/>
            <a:ext cx="29718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b="1">
                <a:latin typeface="Calibri" pitchFamily="34" charset="0"/>
              </a:rPr>
              <a:t>Sequence Submitted:</a:t>
            </a:r>
          </a:p>
          <a:p>
            <a:pPr eaLnBrk="1" hangingPunct="1"/>
            <a:r>
              <a:rPr lang="en-US" sz="2000">
                <a:latin typeface="Calibri" pitchFamily="34" charset="0"/>
              </a:rPr>
              <a:t>GenBank accession number  </a:t>
            </a:r>
            <a:r>
              <a:rPr lang="en-IN" sz="2000">
                <a:latin typeface="Calibri" pitchFamily="34" charset="0"/>
              </a:rPr>
              <a:t>  </a:t>
            </a:r>
            <a:r>
              <a:rPr lang="en-IN" sz="2000" b="1">
                <a:latin typeface="Calibri" pitchFamily="34" charset="0"/>
              </a:rPr>
              <a:t>KJ812198 </a:t>
            </a:r>
            <a:r>
              <a:rPr lang="en-IN" sz="2000">
                <a:latin typeface="Calibri" pitchFamily="34" charset="0"/>
              </a:rPr>
              <a:t>and</a:t>
            </a:r>
          </a:p>
          <a:p>
            <a:pPr eaLnBrk="1" hangingPunct="1"/>
            <a:r>
              <a:rPr lang="en-IN" sz="2000" b="1">
                <a:latin typeface="Calibri" pitchFamily="34" charset="0"/>
              </a:rPr>
              <a:t> KJ812199  </a:t>
            </a:r>
            <a:r>
              <a:rPr lang="en-US" sz="2000">
                <a:latin typeface="Calibri" pitchFamily="34" charset="0"/>
              </a:rPr>
              <a:t>was obtained for the strain </a:t>
            </a:r>
            <a:r>
              <a:rPr lang="en-IN" sz="2000" b="1" i="1">
                <a:latin typeface="Calibri" pitchFamily="34" charset="0"/>
              </a:rPr>
              <a:t>Cronobacter sakazakii </a:t>
            </a:r>
            <a:r>
              <a:rPr lang="en-IN" sz="2000" b="1">
                <a:latin typeface="Calibri" pitchFamily="34" charset="0"/>
              </a:rPr>
              <a:t>strain AMD04 </a:t>
            </a:r>
            <a:r>
              <a:rPr lang="en-IN" sz="2000">
                <a:latin typeface="Calibri" pitchFamily="34" charset="0"/>
              </a:rPr>
              <a:t>and</a:t>
            </a:r>
            <a:r>
              <a:rPr lang="en-IN" sz="2000" b="1" i="1">
                <a:latin typeface="Calibri" pitchFamily="34" charset="0"/>
              </a:rPr>
              <a:t> Providencia vermicola</a:t>
            </a:r>
            <a:r>
              <a:rPr lang="en-IN" sz="2000" b="1">
                <a:latin typeface="Calibri" pitchFamily="34" charset="0"/>
              </a:rPr>
              <a:t> strain AMD05 </a:t>
            </a:r>
            <a:r>
              <a:rPr lang="en-IN" sz="2000">
                <a:latin typeface="Calibri" pitchFamily="34" charset="0"/>
              </a:rPr>
              <a:t>respectively </a:t>
            </a:r>
          </a:p>
        </p:txBody>
      </p:sp>
      <p:sp>
        <p:nvSpPr>
          <p:cNvPr id="27660" name="TextBox 17"/>
          <p:cNvSpPr txBox="1">
            <a:spLocks noChangeArrowheads="1"/>
          </p:cNvSpPr>
          <p:nvPr/>
        </p:nvSpPr>
        <p:spPr bwMode="auto">
          <a:xfrm>
            <a:off x="152400" y="1600200"/>
            <a:ext cx="251460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400" b="1">
                <a:latin typeface="Calibri" pitchFamily="34" charset="0"/>
              </a:rPr>
              <a:t>HOSPITAL WASTE</a:t>
            </a:r>
          </a:p>
        </p:txBody>
      </p:sp>
    </p:spTree>
    <p:extLst>
      <p:ext uri="{BB962C8B-B14F-4D97-AF65-F5344CB8AC3E}">
        <p14:creationId xmlns="" xmlns:p14="http://schemas.microsoft.com/office/powerpoint/2010/main" val="1836678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3"/>
          <p:cNvSpPr txBox="1">
            <a:spLocks noChangeArrowheads="1"/>
          </p:cNvSpPr>
          <p:nvPr/>
        </p:nvSpPr>
        <p:spPr bwMode="auto">
          <a:xfrm>
            <a:off x="0" y="285750"/>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IN" sz="2800" b="1">
                <a:latin typeface="Calibri" pitchFamily="34" charset="0"/>
              </a:rPr>
              <a:t>LIST OF GENE SEQUENCES DEPOSITED IN NCBI DATABASE</a:t>
            </a:r>
            <a:endParaRPr lang="en-IN" sz="2800">
              <a:latin typeface="Calibri" pitchFamily="34" charset="0"/>
            </a:endParaRPr>
          </a:p>
        </p:txBody>
      </p:sp>
      <p:graphicFrame>
        <p:nvGraphicFramePr>
          <p:cNvPr id="8" name="Table 7"/>
          <p:cNvGraphicFramePr>
            <a:graphicFrameLocks noGrp="1"/>
          </p:cNvGraphicFramePr>
          <p:nvPr/>
        </p:nvGraphicFramePr>
        <p:xfrm>
          <a:off x="15875" y="792163"/>
          <a:ext cx="9051925" cy="5989698"/>
        </p:xfrm>
        <a:graphic>
          <a:graphicData uri="http://schemas.openxmlformats.org/drawingml/2006/table">
            <a:tbl>
              <a:tblPr firstRow="1" bandRow="1">
                <a:tableStyleId>{5C22544A-7EE6-4342-B048-85BDC9FD1C3A}</a:tableStyleId>
              </a:tblPr>
              <a:tblGrid>
                <a:gridCol w="1371502"/>
                <a:gridCol w="2249268"/>
                <a:gridCol w="1810385"/>
                <a:gridCol w="1810385"/>
                <a:gridCol w="1810385"/>
              </a:tblGrid>
              <a:tr h="914382">
                <a:tc>
                  <a:txBody>
                    <a:bodyPr/>
                    <a:lstStyle/>
                    <a:p>
                      <a:pPr algn="ctr"/>
                      <a:r>
                        <a:rPr kumimoji="0" lang="en-IN" sz="1800" b="1" i="0" kern="1200" dirty="0" smtClean="0">
                          <a:solidFill>
                            <a:schemeClr val="tx1"/>
                          </a:solidFill>
                          <a:latin typeface="+mn-lt"/>
                          <a:ea typeface="+mn-ea"/>
                          <a:cs typeface="+mn-cs"/>
                        </a:rPr>
                        <a:t>SL. No. </a:t>
                      </a:r>
                      <a:endParaRPr lang="en-IN" sz="1800" dirty="0">
                        <a:solidFill>
                          <a:schemeClr val="tx1"/>
                        </a:solidFill>
                      </a:endParaRPr>
                    </a:p>
                  </a:txBody>
                  <a:tcPr marL="91434" marR="91434" marT="45719" marB="45719" anchor="ctr"/>
                </a:tc>
                <a:tc>
                  <a:txBody>
                    <a:bodyPr/>
                    <a:lstStyle/>
                    <a:p>
                      <a:pPr algn="ctr"/>
                      <a:r>
                        <a:rPr kumimoji="0" lang="en-IN" sz="1800" b="1" i="0" kern="1200" dirty="0" smtClean="0">
                          <a:solidFill>
                            <a:schemeClr val="tx1"/>
                          </a:solidFill>
                          <a:latin typeface="+mn-lt"/>
                          <a:ea typeface="+mn-ea"/>
                          <a:cs typeface="+mn-cs"/>
                        </a:rPr>
                        <a:t>Name of the bacterial strain</a:t>
                      </a:r>
                      <a:endParaRPr lang="en-IN" sz="1800" dirty="0">
                        <a:solidFill>
                          <a:schemeClr val="tx1"/>
                        </a:solidFill>
                      </a:endParaRPr>
                    </a:p>
                  </a:txBody>
                  <a:tcPr marL="91434" marR="91434" marT="45719" marB="45719" anchor="ctr"/>
                </a:tc>
                <a:tc>
                  <a:txBody>
                    <a:bodyPr/>
                    <a:lstStyle/>
                    <a:p>
                      <a:pPr algn="ctr"/>
                      <a:r>
                        <a:rPr kumimoji="0" lang="en-IN" sz="1800" b="1" i="0" kern="1200" dirty="0" smtClean="0">
                          <a:solidFill>
                            <a:schemeClr val="tx1"/>
                          </a:solidFill>
                          <a:latin typeface="+mn-lt"/>
                          <a:ea typeface="+mn-ea"/>
                          <a:cs typeface="+mn-cs"/>
                        </a:rPr>
                        <a:t>Amplified gene</a:t>
                      </a:r>
                      <a:endParaRPr lang="en-IN" sz="1800" dirty="0">
                        <a:solidFill>
                          <a:schemeClr val="tx1"/>
                        </a:solidFill>
                      </a:endParaRPr>
                    </a:p>
                  </a:txBody>
                  <a:tcPr marL="91434" marR="91434" marT="45719" marB="45719" anchor="ctr"/>
                </a:tc>
                <a:tc>
                  <a:txBody>
                    <a:bodyPr/>
                    <a:lstStyle/>
                    <a:p>
                      <a:pPr algn="ctr"/>
                      <a:r>
                        <a:rPr kumimoji="0" lang="en-IN" sz="1800" b="1" i="0" kern="1200" dirty="0" err="1" smtClean="0">
                          <a:solidFill>
                            <a:schemeClr val="tx1"/>
                          </a:solidFill>
                          <a:latin typeface="+mn-lt"/>
                          <a:ea typeface="+mn-ea"/>
                          <a:cs typeface="+mn-cs"/>
                        </a:rPr>
                        <a:t>GenBank</a:t>
                      </a:r>
                      <a:r>
                        <a:rPr kumimoji="0" lang="en-IN" sz="1800" b="1" i="0" kern="1200" dirty="0" smtClean="0">
                          <a:solidFill>
                            <a:schemeClr val="tx1"/>
                          </a:solidFill>
                          <a:latin typeface="+mn-lt"/>
                          <a:ea typeface="+mn-ea"/>
                          <a:cs typeface="+mn-cs"/>
                        </a:rPr>
                        <a:t> accession Number</a:t>
                      </a:r>
                      <a:endParaRPr lang="en-IN" sz="1800" dirty="0">
                        <a:solidFill>
                          <a:schemeClr val="tx1"/>
                        </a:solidFill>
                      </a:endParaRPr>
                    </a:p>
                  </a:txBody>
                  <a:tcPr marL="91434" marR="91434" marT="45719" marB="45719" anchor="ctr"/>
                </a:tc>
                <a:tc>
                  <a:txBody>
                    <a:bodyPr/>
                    <a:lstStyle/>
                    <a:p>
                      <a:pPr algn="ctr"/>
                      <a:r>
                        <a:rPr kumimoji="0" lang="en-IN" sz="1800" b="1" i="0" kern="1200" dirty="0" smtClean="0">
                          <a:solidFill>
                            <a:schemeClr val="tx1"/>
                          </a:solidFill>
                          <a:latin typeface="+mn-lt"/>
                          <a:ea typeface="+mn-ea"/>
                          <a:cs typeface="+mn-cs"/>
                        </a:rPr>
                        <a:t>Significant Properties</a:t>
                      </a:r>
                      <a:endParaRPr lang="en-IN" sz="1800" dirty="0">
                        <a:solidFill>
                          <a:schemeClr val="tx1"/>
                        </a:solidFill>
                      </a:endParaRPr>
                    </a:p>
                  </a:txBody>
                  <a:tcPr marL="91434" marR="91434" marT="45719" marB="45719" anchor="ctr"/>
                </a:tc>
              </a:tr>
              <a:tr h="899288">
                <a:tc>
                  <a:txBody>
                    <a:bodyPr/>
                    <a:lstStyle/>
                    <a:p>
                      <a:pPr algn="ctr"/>
                      <a:r>
                        <a:rPr lang="en-US" sz="1800" dirty="0" smtClean="0"/>
                        <a:t>01</a:t>
                      </a:r>
                      <a:endParaRPr lang="en-IN" sz="1800" dirty="0"/>
                    </a:p>
                  </a:txBody>
                  <a:tcPr marL="91434" marR="91434" marT="45719" marB="45719" anchor="ctr"/>
                </a:tc>
                <a:tc>
                  <a:txBody>
                    <a:bodyPr/>
                    <a:lstStyle/>
                    <a:p>
                      <a:pPr algn="ctr"/>
                      <a:r>
                        <a:rPr kumimoji="0" lang="en-IN" sz="1800" b="0" i="1" kern="1200" dirty="0" smtClean="0">
                          <a:solidFill>
                            <a:schemeClr val="dk1"/>
                          </a:solidFill>
                          <a:latin typeface="+mn-lt"/>
                          <a:ea typeface="+mn-ea"/>
                          <a:cs typeface="+mn-cs"/>
                        </a:rPr>
                        <a:t>Bacillus cereus </a:t>
                      </a:r>
                      <a:r>
                        <a:rPr kumimoji="0" lang="en-IN" sz="1800" b="0" i="0" kern="1200" dirty="0" smtClean="0">
                          <a:solidFill>
                            <a:schemeClr val="dk1"/>
                          </a:solidFill>
                          <a:latin typeface="+mn-lt"/>
                          <a:ea typeface="+mn-ea"/>
                          <a:cs typeface="+mn-cs"/>
                        </a:rPr>
                        <a:t>strain DRDU1 </a:t>
                      </a:r>
                      <a:endParaRPr lang="en-IN" sz="1800" dirty="0"/>
                    </a:p>
                  </a:txBody>
                  <a:tcPr marL="91434" marR="91434" marT="45719" marB="45719" anchor="ctr"/>
                </a:tc>
                <a:tc>
                  <a:txBody>
                    <a:bodyPr/>
                    <a:lstStyle/>
                    <a:p>
                      <a:pPr algn="ctr"/>
                      <a:r>
                        <a:rPr lang="en-IN" sz="1800" b="0" i="0" dirty="0" smtClean="0">
                          <a:solidFill>
                            <a:srgbClr val="000000"/>
                          </a:solidFill>
                          <a:latin typeface="Arial"/>
                        </a:rPr>
                        <a:t>16S </a:t>
                      </a:r>
                      <a:r>
                        <a:rPr lang="en-IN" sz="1800" b="0" i="1" dirty="0" err="1" smtClean="0">
                          <a:solidFill>
                            <a:srgbClr val="000000"/>
                          </a:solidFill>
                          <a:latin typeface="Arial"/>
                        </a:rPr>
                        <a:t>rRNA</a:t>
                      </a:r>
                      <a:endParaRPr lang="en-IN" sz="1800" dirty="0"/>
                    </a:p>
                  </a:txBody>
                  <a:tcPr marL="91434" marR="91434" marT="45719" marB="45719" anchor="ctr"/>
                </a:tc>
                <a:tc>
                  <a:txBody>
                    <a:bodyPr/>
                    <a:lstStyle/>
                    <a:p>
                      <a:pPr algn="ctr"/>
                      <a:r>
                        <a:rPr kumimoji="0" lang="en-IN" sz="1800" b="0" i="0" kern="1200" dirty="0" smtClean="0">
                          <a:solidFill>
                            <a:schemeClr val="dk1"/>
                          </a:solidFill>
                          <a:latin typeface="+mn-lt"/>
                          <a:ea typeface="+mn-ea"/>
                          <a:cs typeface="+mn-cs"/>
                        </a:rPr>
                        <a:t> KF273330</a:t>
                      </a:r>
                      <a:endParaRPr lang="en-IN" sz="1800" dirty="0"/>
                    </a:p>
                  </a:txBody>
                  <a:tcPr marL="91434" marR="91434" marT="45719" marB="45719" anchor="ctr"/>
                </a:tc>
                <a:tc>
                  <a:txBody>
                    <a:bodyPr/>
                    <a:lstStyle/>
                    <a:p>
                      <a:r>
                        <a:rPr kumimoji="0" lang="en-IN" sz="1800" b="0" i="0" kern="1200" dirty="0" smtClean="0">
                          <a:solidFill>
                            <a:schemeClr val="dk1"/>
                          </a:solidFill>
                          <a:latin typeface="+mn-lt"/>
                          <a:ea typeface="+mn-ea"/>
                          <a:cs typeface="+mn-cs"/>
                        </a:rPr>
                        <a:t>Hydrocarbon degrading</a:t>
                      </a:r>
                      <a:endParaRPr lang="en-IN" sz="1800" dirty="0"/>
                    </a:p>
                  </a:txBody>
                  <a:tcPr marL="91434" marR="91434" marT="45719" marB="45719" anchor="ctr"/>
                </a:tc>
              </a:tr>
              <a:tr h="899288">
                <a:tc>
                  <a:txBody>
                    <a:bodyPr/>
                    <a:lstStyle/>
                    <a:p>
                      <a:pPr algn="ctr"/>
                      <a:r>
                        <a:rPr lang="en-US" sz="1800" dirty="0" smtClean="0"/>
                        <a:t>02</a:t>
                      </a:r>
                      <a:endParaRPr lang="en-IN" sz="1800" dirty="0"/>
                    </a:p>
                  </a:txBody>
                  <a:tcPr marL="91434" marR="91434" marT="45719" marB="45719" anchor="ctr"/>
                </a:tc>
                <a:tc>
                  <a:txBody>
                    <a:bodyPr/>
                    <a:lstStyle/>
                    <a:p>
                      <a:pPr algn="ctr"/>
                      <a:r>
                        <a:rPr kumimoji="0" lang="en-IN" sz="1800" b="0" i="1" kern="1200" dirty="0" smtClean="0">
                          <a:solidFill>
                            <a:schemeClr val="dk1"/>
                          </a:solidFill>
                          <a:latin typeface="+mn-lt"/>
                          <a:ea typeface="+mn-ea"/>
                          <a:cs typeface="+mn-cs"/>
                        </a:rPr>
                        <a:t>Bacillus cereus </a:t>
                      </a:r>
                      <a:r>
                        <a:rPr kumimoji="0" lang="en-IN" sz="1800" b="0" i="0" kern="1200" dirty="0" smtClean="0">
                          <a:solidFill>
                            <a:schemeClr val="dk1"/>
                          </a:solidFill>
                          <a:latin typeface="+mn-lt"/>
                          <a:ea typeface="+mn-ea"/>
                          <a:cs typeface="+mn-cs"/>
                        </a:rPr>
                        <a:t>strain DBRDU2</a:t>
                      </a:r>
                      <a:endParaRPr lang="en-IN" sz="1800" dirty="0"/>
                    </a:p>
                  </a:txBody>
                  <a:tcPr marL="91434" marR="91434" marT="45719" marB="45719" anchor="ctr"/>
                </a:tc>
                <a:tc>
                  <a:txBody>
                    <a:bodyPr/>
                    <a:lstStyle/>
                    <a:p>
                      <a:pPr algn="ctr"/>
                      <a:r>
                        <a:rPr lang="en-IN" sz="1800" b="0" i="0" dirty="0" smtClean="0">
                          <a:solidFill>
                            <a:srgbClr val="000000"/>
                          </a:solidFill>
                          <a:latin typeface="Arial"/>
                        </a:rPr>
                        <a:t>16S </a:t>
                      </a:r>
                      <a:r>
                        <a:rPr lang="en-IN" sz="1800" b="0" i="1" dirty="0" err="1" smtClean="0">
                          <a:solidFill>
                            <a:srgbClr val="000000"/>
                          </a:solidFill>
                          <a:latin typeface="Arial"/>
                        </a:rPr>
                        <a:t>rRNA</a:t>
                      </a:r>
                      <a:endParaRPr lang="en-IN" sz="1800" dirty="0"/>
                    </a:p>
                  </a:txBody>
                  <a:tcPr marL="91434" marR="91434" marT="45719" marB="45719" anchor="ctr"/>
                </a:tc>
                <a:tc>
                  <a:txBody>
                    <a:bodyPr/>
                    <a:lstStyle/>
                    <a:p>
                      <a:pPr algn="ctr"/>
                      <a:r>
                        <a:rPr kumimoji="0" lang="en-IN" sz="1800" b="0" i="0" kern="1200" dirty="0" smtClean="0">
                          <a:solidFill>
                            <a:schemeClr val="dk1"/>
                          </a:solidFill>
                          <a:latin typeface="+mn-lt"/>
                          <a:ea typeface="+mn-ea"/>
                          <a:cs typeface="+mn-cs"/>
                        </a:rPr>
                        <a:t>KJ671867</a:t>
                      </a:r>
                      <a:endParaRPr lang="en-IN" sz="1800" dirty="0"/>
                    </a:p>
                  </a:txBody>
                  <a:tcPr marL="91434" marR="91434" marT="45719" marB="45719" anchor="ctr"/>
                </a:tc>
                <a:tc>
                  <a:txBody>
                    <a:bodyPr/>
                    <a:lstStyle/>
                    <a:p>
                      <a:r>
                        <a:rPr kumimoji="0" lang="en-IN" sz="1800" b="0" i="0" kern="1200" dirty="0" err="1" smtClean="0">
                          <a:solidFill>
                            <a:schemeClr val="dk1"/>
                          </a:solidFill>
                          <a:latin typeface="+mn-lt"/>
                          <a:ea typeface="+mn-ea"/>
                          <a:cs typeface="+mn-cs"/>
                        </a:rPr>
                        <a:t>Probiotic</a:t>
                      </a:r>
                      <a:r>
                        <a:rPr kumimoji="0" lang="en-IN" sz="1800" b="0" i="0" kern="1200" dirty="0" smtClean="0">
                          <a:solidFill>
                            <a:schemeClr val="dk1"/>
                          </a:solidFill>
                          <a:latin typeface="+mn-lt"/>
                          <a:ea typeface="+mn-ea"/>
                          <a:cs typeface="+mn-cs"/>
                        </a:rPr>
                        <a:t> strain</a:t>
                      </a:r>
                      <a:endParaRPr lang="en-IN" sz="1800" dirty="0"/>
                    </a:p>
                  </a:txBody>
                  <a:tcPr marL="91434" marR="91434" marT="45719" marB="45719" anchor="ctr"/>
                </a:tc>
              </a:tr>
              <a:tr h="899288">
                <a:tc>
                  <a:txBody>
                    <a:bodyPr/>
                    <a:lstStyle/>
                    <a:p>
                      <a:pPr algn="ctr"/>
                      <a:r>
                        <a:rPr lang="en-US" sz="1800" dirty="0" smtClean="0"/>
                        <a:t>03</a:t>
                      </a:r>
                      <a:endParaRPr lang="en-IN" sz="1800" dirty="0"/>
                    </a:p>
                  </a:txBody>
                  <a:tcPr marL="91434" marR="91434" marT="45719" marB="45719" anchor="ctr"/>
                </a:tc>
                <a:tc>
                  <a:txBody>
                    <a:bodyPr/>
                    <a:lstStyle/>
                    <a:p>
                      <a:pPr algn="ctr"/>
                      <a:r>
                        <a:rPr kumimoji="0" lang="en-IN" sz="1800" b="0" i="1" kern="1200" dirty="0" err="1" smtClean="0">
                          <a:solidFill>
                            <a:schemeClr val="dk1"/>
                          </a:solidFill>
                          <a:latin typeface="+mn-lt"/>
                          <a:ea typeface="+mn-ea"/>
                          <a:cs typeface="+mn-cs"/>
                        </a:rPr>
                        <a:t>Enterococcus</a:t>
                      </a:r>
                      <a:r>
                        <a:rPr kumimoji="0" lang="en-IN" sz="1800" b="0" i="1" kern="1200" dirty="0" smtClean="0">
                          <a:solidFill>
                            <a:schemeClr val="dk1"/>
                          </a:solidFill>
                          <a:latin typeface="+mn-lt"/>
                          <a:ea typeface="+mn-ea"/>
                          <a:cs typeface="+mn-cs"/>
                        </a:rPr>
                        <a:t> </a:t>
                      </a:r>
                      <a:r>
                        <a:rPr kumimoji="0" lang="en-IN" sz="1800" b="0" i="1" kern="1200" dirty="0" err="1" smtClean="0">
                          <a:solidFill>
                            <a:schemeClr val="dk1"/>
                          </a:solidFill>
                          <a:latin typeface="+mn-lt"/>
                          <a:ea typeface="+mn-ea"/>
                          <a:cs typeface="+mn-cs"/>
                        </a:rPr>
                        <a:t>faecium</a:t>
                      </a:r>
                      <a:r>
                        <a:rPr kumimoji="0" lang="en-IN" sz="1800" b="0" i="1" kern="1200" dirty="0" smtClean="0">
                          <a:solidFill>
                            <a:schemeClr val="dk1"/>
                          </a:solidFill>
                          <a:latin typeface="+mn-lt"/>
                          <a:ea typeface="+mn-ea"/>
                          <a:cs typeface="+mn-cs"/>
                        </a:rPr>
                        <a:t> </a:t>
                      </a:r>
                      <a:r>
                        <a:rPr kumimoji="0" lang="en-IN" sz="1800" b="0" i="0" kern="1200" dirty="0" smtClean="0">
                          <a:solidFill>
                            <a:schemeClr val="dk1"/>
                          </a:solidFill>
                          <a:latin typeface="+mn-lt"/>
                          <a:ea typeface="+mn-ea"/>
                          <a:cs typeface="+mn-cs"/>
                        </a:rPr>
                        <a:t>strain VDR03  </a:t>
                      </a:r>
                      <a:endParaRPr lang="en-IN" sz="1800" dirty="0"/>
                    </a:p>
                  </a:txBody>
                  <a:tcPr marL="91434" marR="91434" marT="45719" marB="45719" anchor="ctr"/>
                </a:tc>
                <a:tc>
                  <a:txBody>
                    <a:bodyPr/>
                    <a:lstStyle/>
                    <a:p>
                      <a:pPr algn="ctr"/>
                      <a:r>
                        <a:rPr lang="en-IN" sz="1800" b="0" i="0" dirty="0" smtClean="0">
                          <a:solidFill>
                            <a:srgbClr val="000000"/>
                          </a:solidFill>
                          <a:latin typeface="Arial"/>
                        </a:rPr>
                        <a:t>16S </a:t>
                      </a:r>
                      <a:r>
                        <a:rPr lang="en-IN" sz="1800" b="0" i="1" dirty="0" err="1" smtClean="0">
                          <a:solidFill>
                            <a:srgbClr val="000000"/>
                          </a:solidFill>
                          <a:latin typeface="Arial"/>
                        </a:rPr>
                        <a:t>rRNA</a:t>
                      </a:r>
                      <a:endParaRPr lang="en-IN" sz="1800" dirty="0"/>
                    </a:p>
                  </a:txBody>
                  <a:tcPr marL="91434" marR="91434" marT="45719" marB="45719" anchor="ctr"/>
                </a:tc>
                <a:tc>
                  <a:txBody>
                    <a:bodyPr/>
                    <a:lstStyle/>
                    <a:p>
                      <a:pPr algn="ctr"/>
                      <a:r>
                        <a:rPr kumimoji="0" lang="en-IN" sz="1800" b="0" i="0" kern="1200" dirty="0" smtClean="0">
                          <a:solidFill>
                            <a:schemeClr val="dk1"/>
                          </a:solidFill>
                          <a:latin typeface="+mn-lt"/>
                          <a:ea typeface="+mn-ea"/>
                          <a:cs typeface="+mn-cs"/>
                        </a:rPr>
                        <a:t>KJ698643   </a:t>
                      </a:r>
                      <a:endParaRPr lang="en-IN" sz="1800" dirty="0"/>
                    </a:p>
                  </a:txBody>
                  <a:tcPr marL="91434" marR="91434" marT="45719" marB="45719" anchor="ctr"/>
                </a:tc>
                <a:tc>
                  <a:txBody>
                    <a:bodyPr/>
                    <a:lstStyle/>
                    <a:p>
                      <a:r>
                        <a:rPr kumimoji="0" lang="en-IN" sz="1800" b="0" i="0" kern="1200" dirty="0" smtClean="0">
                          <a:solidFill>
                            <a:schemeClr val="dk1"/>
                          </a:solidFill>
                          <a:latin typeface="+mn-lt"/>
                          <a:ea typeface="+mn-ea"/>
                          <a:cs typeface="+mn-cs"/>
                        </a:rPr>
                        <a:t>Haemolytic strain</a:t>
                      </a:r>
                      <a:endParaRPr lang="en-IN" sz="1800" dirty="0"/>
                    </a:p>
                  </a:txBody>
                  <a:tcPr marL="91434" marR="91434" marT="45719" marB="45719" anchor="ctr"/>
                </a:tc>
              </a:tr>
              <a:tr h="1188696">
                <a:tc>
                  <a:txBody>
                    <a:bodyPr/>
                    <a:lstStyle/>
                    <a:p>
                      <a:pPr algn="ctr"/>
                      <a:r>
                        <a:rPr lang="en-US" sz="1800" dirty="0" smtClean="0"/>
                        <a:t>04</a:t>
                      </a:r>
                      <a:endParaRPr lang="en-IN" sz="1800" dirty="0"/>
                    </a:p>
                  </a:txBody>
                  <a:tcPr marL="91434" marR="91434" marT="45719" marB="45719" anchor="ctr"/>
                </a:tc>
                <a:tc>
                  <a:txBody>
                    <a:bodyPr/>
                    <a:lstStyle/>
                    <a:p>
                      <a:pPr algn="ctr"/>
                      <a:r>
                        <a:rPr kumimoji="0" lang="en-IN" sz="1800" b="0" i="1" kern="1200" dirty="0" err="1" smtClean="0">
                          <a:solidFill>
                            <a:schemeClr val="dk1"/>
                          </a:solidFill>
                          <a:latin typeface="+mn-lt"/>
                          <a:ea typeface="+mn-ea"/>
                          <a:cs typeface="+mn-cs"/>
                        </a:rPr>
                        <a:t>Cronobacter</a:t>
                      </a:r>
                      <a:r>
                        <a:rPr kumimoji="0" lang="en-IN" sz="1800" b="0" i="1" kern="1200" dirty="0" smtClean="0">
                          <a:solidFill>
                            <a:schemeClr val="dk1"/>
                          </a:solidFill>
                          <a:latin typeface="+mn-lt"/>
                          <a:ea typeface="+mn-ea"/>
                          <a:cs typeface="+mn-cs"/>
                        </a:rPr>
                        <a:t> </a:t>
                      </a:r>
                      <a:r>
                        <a:rPr kumimoji="0" lang="en-IN" sz="1800" b="0" i="1" kern="1200" dirty="0" err="1" smtClean="0">
                          <a:solidFill>
                            <a:schemeClr val="dk1"/>
                          </a:solidFill>
                          <a:latin typeface="+mn-lt"/>
                          <a:ea typeface="+mn-ea"/>
                          <a:cs typeface="+mn-cs"/>
                        </a:rPr>
                        <a:t>sakazaki</a:t>
                      </a:r>
                      <a:r>
                        <a:rPr kumimoji="0" lang="en-IN" sz="1800" b="0" i="0" kern="1200" dirty="0" err="1" smtClean="0">
                          <a:solidFill>
                            <a:schemeClr val="dk1"/>
                          </a:solidFill>
                          <a:latin typeface="+mn-lt"/>
                          <a:ea typeface="+mn-ea"/>
                          <a:cs typeface="+mn-cs"/>
                        </a:rPr>
                        <a:t>i</a:t>
                      </a:r>
                      <a:r>
                        <a:rPr kumimoji="0" lang="en-IN" sz="1800" b="0" i="0" kern="1200" dirty="0" smtClean="0">
                          <a:solidFill>
                            <a:schemeClr val="dk1"/>
                          </a:solidFill>
                          <a:latin typeface="+mn-lt"/>
                          <a:ea typeface="+mn-ea"/>
                          <a:cs typeface="+mn-cs"/>
                        </a:rPr>
                        <a:t> strain AMD04  </a:t>
                      </a:r>
                      <a:endParaRPr lang="en-IN" sz="1800" dirty="0"/>
                    </a:p>
                  </a:txBody>
                  <a:tcPr marL="91434" marR="91434" marT="45719" marB="45719" anchor="ctr"/>
                </a:tc>
                <a:tc>
                  <a:txBody>
                    <a:bodyPr/>
                    <a:lstStyle/>
                    <a:p>
                      <a:pPr algn="ctr"/>
                      <a:r>
                        <a:rPr lang="en-IN" sz="1800" b="0" i="0" dirty="0" smtClean="0">
                          <a:solidFill>
                            <a:srgbClr val="000000"/>
                          </a:solidFill>
                          <a:latin typeface="Arial"/>
                        </a:rPr>
                        <a:t>16S </a:t>
                      </a:r>
                      <a:r>
                        <a:rPr lang="en-IN" sz="1800" b="0" i="1" dirty="0" err="1" smtClean="0">
                          <a:solidFill>
                            <a:srgbClr val="000000"/>
                          </a:solidFill>
                          <a:latin typeface="Arial"/>
                        </a:rPr>
                        <a:t>rRNA</a:t>
                      </a:r>
                      <a:endParaRPr lang="en-IN" sz="1800" dirty="0"/>
                    </a:p>
                  </a:txBody>
                  <a:tcPr marL="91434" marR="91434" marT="45719" marB="45719" anchor="ctr"/>
                </a:tc>
                <a:tc>
                  <a:txBody>
                    <a:bodyPr/>
                    <a:lstStyle/>
                    <a:p>
                      <a:pPr algn="ctr"/>
                      <a:r>
                        <a:rPr kumimoji="0" lang="en-IN" sz="1800" b="0" i="0" kern="1200" dirty="0" smtClean="0">
                          <a:solidFill>
                            <a:schemeClr val="dk1"/>
                          </a:solidFill>
                          <a:latin typeface="+mn-lt"/>
                          <a:ea typeface="+mn-ea"/>
                          <a:cs typeface="+mn-cs"/>
                        </a:rPr>
                        <a:t> KJ812198</a:t>
                      </a:r>
                      <a:endParaRPr lang="en-IN" sz="1800" dirty="0"/>
                    </a:p>
                  </a:txBody>
                  <a:tcPr marL="91434" marR="91434" marT="45719" marB="45719" anchor="ctr"/>
                </a:tc>
                <a:tc>
                  <a:txBody>
                    <a:bodyPr/>
                    <a:lstStyle/>
                    <a:p>
                      <a:r>
                        <a:rPr lang="it-IT" sz="1800" b="0" i="0" dirty="0" smtClean="0">
                          <a:solidFill>
                            <a:srgbClr val="000000"/>
                          </a:solidFill>
                          <a:latin typeface="Arial"/>
                        </a:rPr>
                        <a:t>Metallo beta lactamase producing MDR strain</a:t>
                      </a:r>
                      <a:endParaRPr lang="en-IN" sz="1800" dirty="0"/>
                    </a:p>
                  </a:txBody>
                  <a:tcPr marL="91434" marR="91434" marT="45719" marB="45719" anchor="ctr"/>
                </a:tc>
              </a:tr>
              <a:tr h="1188696">
                <a:tc>
                  <a:txBody>
                    <a:bodyPr/>
                    <a:lstStyle/>
                    <a:p>
                      <a:pPr algn="ctr"/>
                      <a:r>
                        <a:rPr lang="en-US" sz="1800" dirty="0" smtClean="0"/>
                        <a:t>05</a:t>
                      </a:r>
                      <a:endParaRPr lang="en-IN" sz="1800" dirty="0"/>
                    </a:p>
                  </a:txBody>
                  <a:tcPr marL="91434" marR="91434" marT="45719" marB="45719" anchor="ctr"/>
                </a:tc>
                <a:tc>
                  <a:txBody>
                    <a:bodyPr/>
                    <a:lstStyle/>
                    <a:p>
                      <a:pPr algn="ctr"/>
                      <a:r>
                        <a:rPr kumimoji="0" lang="en-IN" sz="1800" b="0" i="1" kern="1200" dirty="0" err="1" smtClean="0">
                          <a:solidFill>
                            <a:schemeClr val="dk1"/>
                          </a:solidFill>
                          <a:latin typeface="+mn-lt"/>
                          <a:ea typeface="+mn-ea"/>
                          <a:cs typeface="+mn-cs"/>
                        </a:rPr>
                        <a:t>Providencia</a:t>
                      </a:r>
                      <a:r>
                        <a:rPr kumimoji="0" lang="en-IN" sz="1800" b="0" i="1" kern="1200" dirty="0" smtClean="0">
                          <a:solidFill>
                            <a:schemeClr val="dk1"/>
                          </a:solidFill>
                          <a:latin typeface="+mn-lt"/>
                          <a:ea typeface="+mn-ea"/>
                          <a:cs typeface="+mn-cs"/>
                        </a:rPr>
                        <a:t> </a:t>
                      </a:r>
                      <a:r>
                        <a:rPr kumimoji="0" lang="en-IN" sz="1800" b="0" i="1" kern="1200" dirty="0" err="1" smtClean="0">
                          <a:solidFill>
                            <a:schemeClr val="dk1"/>
                          </a:solidFill>
                          <a:latin typeface="+mn-lt"/>
                          <a:ea typeface="+mn-ea"/>
                          <a:cs typeface="+mn-cs"/>
                        </a:rPr>
                        <a:t>vermicola</a:t>
                      </a:r>
                      <a:r>
                        <a:rPr kumimoji="0" lang="en-IN" sz="1800" b="0" i="1" kern="1200" dirty="0" smtClean="0">
                          <a:solidFill>
                            <a:schemeClr val="dk1"/>
                          </a:solidFill>
                          <a:latin typeface="+mn-lt"/>
                          <a:ea typeface="+mn-ea"/>
                          <a:cs typeface="+mn-cs"/>
                        </a:rPr>
                        <a:t> </a:t>
                      </a:r>
                      <a:r>
                        <a:rPr kumimoji="0" lang="en-IN" sz="1800" b="0" i="0" kern="1200" dirty="0" smtClean="0">
                          <a:solidFill>
                            <a:schemeClr val="dk1"/>
                          </a:solidFill>
                          <a:latin typeface="+mn-lt"/>
                          <a:ea typeface="+mn-ea"/>
                          <a:cs typeface="+mn-cs"/>
                        </a:rPr>
                        <a:t>strain AMD05 </a:t>
                      </a:r>
                      <a:endParaRPr lang="en-IN" sz="1800" dirty="0"/>
                    </a:p>
                  </a:txBody>
                  <a:tcPr marL="91434" marR="91434" marT="45719" marB="45719" anchor="ctr"/>
                </a:tc>
                <a:tc>
                  <a:txBody>
                    <a:bodyPr/>
                    <a:lstStyle/>
                    <a:p>
                      <a:pPr algn="ctr"/>
                      <a:r>
                        <a:rPr lang="en-IN" sz="1800" b="0" i="0" dirty="0" smtClean="0">
                          <a:solidFill>
                            <a:srgbClr val="000000"/>
                          </a:solidFill>
                          <a:latin typeface="Arial"/>
                        </a:rPr>
                        <a:t>16S </a:t>
                      </a:r>
                      <a:r>
                        <a:rPr lang="en-IN" sz="1800" b="0" i="1" dirty="0" err="1" smtClean="0">
                          <a:solidFill>
                            <a:srgbClr val="000000"/>
                          </a:solidFill>
                          <a:latin typeface="Arial"/>
                        </a:rPr>
                        <a:t>rRNA</a:t>
                      </a:r>
                      <a:endParaRPr lang="en-IN" sz="1800" dirty="0"/>
                    </a:p>
                  </a:txBody>
                  <a:tcPr marL="91434" marR="91434" marT="45719" marB="45719" anchor="ctr"/>
                </a:tc>
                <a:tc>
                  <a:txBody>
                    <a:bodyPr/>
                    <a:lstStyle/>
                    <a:p>
                      <a:pPr algn="ctr"/>
                      <a:r>
                        <a:rPr kumimoji="0" lang="en-IN" sz="1800" b="0" i="0" kern="1200" dirty="0" smtClean="0">
                          <a:solidFill>
                            <a:schemeClr val="dk1"/>
                          </a:solidFill>
                          <a:latin typeface="+mn-lt"/>
                          <a:ea typeface="+mn-ea"/>
                          <a:cs typeface="+mn-cs"/>
                        </a:rPr>
                        <a:t> KJ812199</a:t>
                      </a:r>
                      <a:endParaRPr lang="en-IN" sz="1800" dirty="0"/>
                    </a:p>
                  </a:txBody>
                  <a:tcPr marL="91434" marR="91434" marT="45719" marB="45719" anchor="ctr"/>
                </a:tc>
                <a:tc>
                  <a:txBody>
                    <a:bodyPr/>
                    <a:lstStyle/>
                    <a:p>
                      <a:r>
                        <a:rPr lang="it-IT" sz="1800" b="0" i="0" dirty="0" smtClean="0">
                          <a:solidFill>
                            <a:srgbClr val="000000"/>
                          </a:solidFill>
                          <a:latin typeface="Arial"/>
                        </a:rPr>
                        <a:t>Metallo beta lactamase producing MDR strain</a:t>
                      </a:r>
                      <a:endParaRPr lang="en-IN" sz="1800" dirty="0"/>
                    </a:p>
                  </a:txBody>
                  <a:tcPr marL="91434" marR="91434" marT="45719" marB="45719" anchor="ctr"/>
                </a:tc>
              </a:tr>
            </a:tbl>
          </a:graphicData>
        </a:graphic>
      </p:graphicFrame>
    </p:spTree>
    <p:extLst>
      <p:ext uri="{BB962C8B-B14F-4D97-AF65-F5344CB8AC3E}">
        <p14:creationId xmlns="" xmlns:p14="http://schemas.microsoft.com/office/powerpoint/2010/main" val="286376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ther files\Thesis and papers\Olees project\Olee's paper\Olee's paper final\Graphical abstract.tif"/>
          <p:cNvPicPr>
            <a:picLocks noChangeAspect="1" noChangeArrowheads="1"/>
          </p:cNvPicPr>
          <p:nvPr/>
        </p:nvPicPr>
        <p:blipFill>
          <a:blip r:embed="rId2"/>
          <a:srcRect/>
          <a:stretch>
            <a:fillRect/>
          </a:stretch>
        </p:blipFill>
        <p:spPr bwMode="auto">
          <a:xfrm>
            <a:off x="989404" y="836712"/>
            <a:ext cx="7038980" cy="3424082"/>
          </a:xfrm>
          <a:prstGeom prst="rect">
            <a:avLst/>
          </a:prstGeom>
          <a:noFill/>
        </p:spPr>
      </p:pic>
      <p:sp>
        <p:nvSpPr>
          <p:cNvPr id="5" name="Rectangle 4"/>
          <p:cNvSpPr/>
          <p:nvPr/>
        </p:nvSpPr>
        <p:spPr>
          <a:xfrm>
            <a:off x="248772" y="23449"/>
            <a:ext cx="8641545" cy="830997"/>
          </a:xfrm>
          <a:prstGeom prst="rect">
            <a:avLst/>
          </a:prstGeom>
          <a:blipFill rotWithShape="1">
            <a:blip r:embed="rId3"/>
            <a:tile tx="0" ty="0" sx="100000" sy="100000" flip="none" algn="tl"/>
          </a:blipFill>
        </p:spPr>
        <p:txBody>
          <a:bodyPr wrap="square">
            <a:spAutoFit/>
          </a:bodyPr>
          <a:lstStyle/>
          <a:p>
            <a:pPr algn="ctr"/>
            <a:r>
              <a:rPr lang="en-IN" sz="2400" b="1" dirty="0" smtClean="0">
                <a:solidFill>
                  <a:srgbClr val="000090"/>
                </a:solidFill>
              </a:rPr>
              <a:t>Isolation and characterization of </a:t>
            </a:r>
            <a:r>
              <a:rPr lang="en-IN" sz="2400" b="1" dirty="0" err="1">
                <a:solidFill>
                  <a:srgbClr val="000090"/>
                </a:solidFill>
              </a:rPr>
              <a:t>p</a:t>
            </a:r>
            <a:r>
              <a:rPr lang="en-IN" sz="2400" b="1" dirty="0" err="1" smtClean="0">
                <a:solidFill>
                  <a:srgbClr val="000090"/>
                </a:solidFill>
              </a:rPr>
              <a:t>robiotic</a:t>
            </a:r>
            <a:r>
              <a:rPr lang="en-IN" sz="2400" b="1" dirty="0" smtClean="0">
                <a:solidFill>
                  <a:srgbClr val="000090"/>
                </a:solidFill>
              </a:rPr>
              <a:t> bacteria from traditionally fermented fish </a:t>
            </a:r>
            <a:r>
              <a:rPr lang="en-IN" sz="2400" b="1" dirty="0">
                <a:solidFill>
                  <a:srgbClr val="000090"/>
                </a:solidFill>
              </a:rPr>
              <a:t>a</a:t>
            </a:r>
            <a:r>
              <a:rPr lang="en-IN" sz="2400" b="1" dirty="0" smtClean="0">
                <a:solidFill>
                  <a:srgbClr val="000090"/>
                </a:solidFill>
              </a:rPr>
              <a:t>nd meat samples of Assam</a:t>
            </a:r>
          </a:p>
        </p:txBody>
      </p:sp>
      <p:pic>
        <p:nvPicPr>
          <p:cNvPr id="3075" name="Picture 3"/>
          <p:cNvPicPr>
            <a:picLocks noChangeAspect="1" noChangeArrowheads="1"/>
          </p:cNvPicPr>
          <p:nvPr/>
        </p:nvPicPr>
        <p:blipFill>
          <a:blip r:embed="rId4"/>
          <a:srcRect/>
          <a:stretch>
            <a:fillRect/>
          </a:stretch>
        </p:blipFill>
        <p:spPr bwMode="auto">
          <a:xfrm>
            <a:off x="971600" y="4260795"/>
            <a:ext cx="7056784" cy="2597206"/>
          </a:xfrm>
          <a:prstGeom prst="rect">
            <a:avLst/>
          </a:prstGeom>
          <a:noFill/>
          <a:ln w="9525">
            <a:noFill/>
            <a:miter lim="800000"/>
            <a:headEnd/>
            <a:tailEnd/>
          </a:ln>
          <a:effectLst/>
        </p:spPr>
      </p:pic>
    </p:spTree>
    <p:extLst>
      <p:ext uri="{BB962C8B-B14F-4D97-AF65-F5344CB8AC3E}">
        <p14:creationId xmlns="" xmlns:p14="http://schemas.microsoft.com/office/powerpoint/2010/main" val="3892339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85720" y="1214422"/>
            <a:ext cx="8686800" cy="3786187"/>
          </a:xfrm>
        </p:spPr>
        <p:txBody>
          <a:bodyPr/>
          <a:lstStyle/>
          <a:p>
            <a:pPr eaLnBrk="1" hangingPunct="1"/>
            <a:r>
              <a:rPr lang="en-US" sz="4000" b="1" dirty="0" smtClean="0">
                <a:solidFill>
                  <a:srgbClr val="C00000"/>
                </a:solidFill>
              </a:rPr>
              <a:t>Pharmaceutical Biotechnology</a:t>
            </a:r>
            <a:endParaRPr lang="en-IN" sz="4000" b="1" dirty="0" smtClean="0">
              <a:solidFill>
                <a:srgbClr val="C00000"/>
              </a:solidFill>
            </a:endParaRPr>
          </a:p>
        </p:txBody>
      </p:sp>
    </p:spTree>
    <p:extLst>
      <p:ext uri="{BB962C8B-B14F-4D97-AF65-F5344CB8AC3E}">
        <p14:creationId xmlns="" xmlns:p14="http://schemas.microsoft.com/office/powerpoint/2010/main" val="270933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6" descr="http://www.google.co.in/url?sa=i&amp;source=images&amp;cd=&amp;docid=x7-a7hLK4dOvSM&amp;tbnid=QX4zU4l8Q1q5CM:&amp;ved=0CAUQjBw4DA&amp;url=http%3A%2F%2Fwww.zimbabweflora.co.zw%2Fspeciesdata%2Fimages%2F14%2F142980-2.jpg&amp;ei=8h9nU-TWF9PJuASewYKQBQ&amp;psig=AFQjCNHhBwy-dEnSd13KRzFAEWH9ySbMtw&amp;ust=1399353714525816"/>
          <p:cNvSpPr>
            <a:spLocks noChangeAspect="1" noChangeArrowheads="1"/>
          </p:cNvSpPr>
          <p:nvPr/>
        </p:nvSpPr>
        <p:spPr bwMode="auto">
          <a:xfrm>
            <a:off x="63500" y="-136525"/>
            <a:ext cx="75057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graphicFrame>
        <p:nvGraphicFramePr>
          <p:cNvPr id="6" name="Diagram 5"/>
          <p:cNvGraphicFramePr/>
          <p:nvPr>
            <p:extLst>
              <p:ext uri="{D42A27DB-BD31-4B8C-83A1-F6EECF244321}">
                <p14:modId xmlns="" xmlns:p14="http://schemas.microsoft.com/office/powerpoint/2010/main" val="1915590375"/>
              </p:ext>
            </p:extLst>
          </p:nvPr>
        </p:nvGraphicFramePr>
        <p:xfrm>
          <a:off x="0" y="-27384"/>
          <a:ext cx="9144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3500" y="41275"/>
            <a:ext cx="9080500" cy="954088"/>
          </a:xfrm>
          <a:prstGeom prst="rect">
            <a:avLst/>
          </a:prstGeom>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IN" sz="2800" b="1" dirty="0">
                <a:latin typeface="Bookman Old Style" pitchFamily="18" charset="0"/>
                <a:cs typeface="+mn-cs"/>
              </a:rPr>
              <a:t>Evaluation of Antimicrobial and Antioxidant Efficacy of the Selected Plants of the Region</a:t>
            </a:r>
          </a:p>
        </p:txBody>
      </p:sp>
      <p:sp>
        <p:nvSpPr>
          <p:cNvPr id="31749" name="TextBox 4"/>
          <p:cNvSpPr txBox="1">
            <a:spLocks noChangeArrowheads="1"/>
          </p:cNvSpPr>
          <p:nvPr/>
        </p:nvSpPr>
        <p:spPr bwMode="auto">
          <a:xfrm>
            <a:off x="0" y="1371600"/>
            <a:ext cx="2590800"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buFont typeface="Arial" pitchFamily="34" charset="0"/>
              <a:buChar char="•"/>
            </a:pPr>
            <a:r>
              <a:rPr lang="en-US" i="1">
                <a:latin typeface="Times New Roman" pitchFamily="18" charset="0"/>
                <a:cs typeface="Times New Roman" pitchFamily="18" charset="0"/>
              </a:rPr>
              <a:t>Hydrocotyle rotundifolia</a:t>
            </a:r>
          </a:p>
          <a:p>
            <a:pPr eaLnBrk="1" hangingPunct="1">
              <a:lnSpc>
                <a:spcPct val="150000"/>
              </a:lnSpc>
              <a:buFont typeface="Arial" pitchFamily="34" charset="0"/>
              <a:buChar char="•"/>
            </a:pPr>
            <a:r>
              <a:rPr lang="en-US" i="1">
                <a:latin typeface="Times New Roman" pitchFamily="18" charset="0"/>
                <a:cs typeface="Times New Roman" pitchFamily="18" charset="0"/>
              </a:rPr>
              <a:t>Eryngium foetidum</a:t>
            </a:r>
          </a:p>
          <a:p>
            <a:pPr eaLnBrk="1" hangingPunct="1">
              <a:lnSpc>
                <a:spcPct val="150000"/>
              </a:lnSpc>
              <a:buFont typeface="Arial" pitchFamily="34" charset="0"/>
              <a:buChar char="•"/>
            </a:pPr>
            <a:r>
              <a:rPr lang="en-US" i="1">
                <a:latin typeface="Times New Roman" pitchFamily="18" charset="0"/>
                <a:cs typeface="Times New Roman" pitchFamily="18" charset="0"/>
              </a:rPr>
              <a:t>Centella asiatica</a:t>
            </a:r>
          </a:p>
          <a:p>
            <a:pPr eaLnBrk="1" hangingPunct="1">
              <a:lnSpc>
                <a:spcPct val="150000"/>
              </a:lnSpc>
              <a:buFont typeface="Arial" pitchFamily="34" charset="0"/>
              <a:buChar char="•"/>
            </a:pPr>
            <a:r>
              <a:rPr lang="en-US" i="1">
                <a:latin typeface="Times New Roman" pitchFamily="18" charset="0"/>
                <a:cs typeface="Times New Roman" pitchFamily="18" charset="0"/>
              </a:rPr>
              <a:t>Leucas aspera</a:t>
            </a:r>
          </a:p>
          <a:p>
            <a:pPr eaLnBrk="1" hangingPunct="1">
              <a:lnSpc>
                <a:spcPct val="150000"/>
              </a:lnSpc>
              <a:buFont typeface="Arial" pitchFamily="34" charset="0"/>
              <a:buChar char="•"/>
            </a:pPr>
            <a:endParaRPr lang="en-US" i="1">
              <a:latin typeface="Times New Roman" pitchFamily="18" charset="0"/>
              <a:cs typeface="Times New Roman" pitchFamily="18" charset="0"/>
            </a:endParaRPr>
          </a:p>
        </p:txBody>
      </p:sp>
      <p:sp>
        <p:nvSpPr>
          <p:cNvPr id="31750" name="TextBox 7"/>
          <p:cNvSpPr txBox="1">
            <a:spLocks noChangeArrowheads="1"/>
          </p:cNvSpPr>
          <p:nvPr/>
        </p:nvSpPr>
        <p:spPr bwMode="auto">
          <a:xfrm>
            <a:off x="0" y="5638800"/>
            <a:ext cx="914400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Times New Roman" pitchFamily="18" charset="0"/>
                <a:cs typeface="Times New Roman" pitchFamily="18" charset="0"/>
              </a:rPr>
              <a:t>Publications:</a:t>
            </a:r>
          </a:p>
          <a:p>
            <a:pPr eaLnBrk="1" hangingPunct="1"/>
            <a:r>
              <a:rPr lang="en-US" sz="1400">
                <a:latin typeface="Times New Roman" pitchFamily="18" charset="0"/>
                <a:cs typeface="Times New Roman" pitchFamily="18" charset="0"/>
              </a:rPr>
              <a:t>1. Unni BG, Borah A, Wann SB, Singh HR, Devi B. Phytochemical and Antibacterial Study of Traditional Medicinal Plants of North East India on Escherichia coli . Asian J Exp Sci. 2009;23(1):103–8. </a:t>
            </a:r>
          </a:p>
          <a:p>
            <a:pPr eaLnBrk="1" hangingPunct="1"/>
            <a:r>
              <a:rPr lang="en-US" sz="1400">
                <a:latin typeface="Times New Roman" pitchFamily="18" charset="0"/>
                <a:cs typeface="Times New Roman" pitchFamily="18" charset="0"/>
              </a:rPr>
              <a:t>2. Borah A, Narayan R, Yadav S, Unni BG. Antioxidant and free radical scavenging activity of Leucas aspera L. International Journal of Pharmaceutical Sciences Review and Research. 2011;9(2):46–9. </a:t>
            </a:r>
          </a:p>
        </p:txBody>
      </p:sp>
    </p:spTree>
    <p:extLst>
      <p:ext uri="{BB962C8B-B14F-4D97-AF65-F5344CB8AC3E}">
        <p14:creationId xmlns="" xmlns:p14="http://schemas.microsoft.com/office/powerpoint/2010/main" val="1777365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71438" y="71438"/>
            <a:ext cx="8929687" cy="1000125"/>
          </a:xfrm>
        </p:spPr>
        <p:txBody>
          <a:bodyPr/>
          <a:lstStyle/>
          <a:p>
            <a:pPr algn="ctr" eaLnBrk="1" hangingPunct="1">
              <a:buFont typeface="Arial" pitchFamily="34" charset="0"/>
              <a:buNone/>
            </a:pPr>
            <a:r>
              <a:rPr lang="en-IN" sz="2800" b="1" smtClean="0"/>
              <a:t>Phytochemical and Cytotoxic properties of wild </a:t>
            </a:r>
            <a:r>
              <a:rPr lang="en-IN" sz="2800" b="1" i="1" smtClean="0"/>
              <a:t>Sarchoclamys pulcherrima Goud from Assam, India </a:t>
            </a:r>
            <a:endParaRPr lang="en-IN" sz="2800" smtClean="0"/>
          </a:p>
        </p:txBody>
      </p:sp>
      <p:pic>
        <p:nvPicPr>
          <p:cNvPr id="3277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071563"/>
            <a:ext cx="2428875"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2" name="TextBox 6"/>
          <p:cNvSpPr txBox="1">
            <a:spLocks noChangeArrowheads="1"/>
          </p:cNvSpPr>
          <p:nvPr/>
        </p:nvSpPr>
        <p:spPr bwMode="auto">
          <a:xfrm rot="5400000">
            <a:off x="1574006" y="1502569"/>
            <a:ext cx="2214563"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b="1">
                <a:latin typeface="Calibri" pitchFamily="34" charset="0"/>
              </a:rPr>
              <a:t>Fig: </a:t>
            </a:r>
            <a:r>
              <a:rPr lang="en-IN" b="1">
                <a:latin typeface="Calibri" pitchFamily="34" charset="0"/>
              </a:rPr>
              <a:t>A twig of </a:t>
            </a:r>
            <a:r>
              <a:rPr lang="en-IN" b="1" i="1">
                <a:latin typeface="Calibri" pitchFamily="34" charset="0"/>
              </a:rPr>
              <a:t>S. pulcherrima Goud</a:t>
            </a:r>
            <a:endParaRPr lang="en-IN" b="1">
              <a:latin typeface="Calibri" pitchFamily="34" charset="0"/>
            </a:endParaRPr>
          </a:p>
          <a:p>
            <a:pPr eaLnBrk="1" hangingPunct="1"/>
            <a:r>
              <a:rPr lang="en-US" b="1">
                <a:latin typeface="Calibri" pitchFamily="34" charset="0"/>
              </a:rPr>
              <a:t> </a:t>
            </a:r>
            <a:endParaRPr lang="en-IN" b="1">
              <a:latin typeface="Calibri" pitchFamily="34" charset="0"/>
            </a:endParaRPr>
          </a:p>
        </p:txBody>
      </p:sp>
      <p:pic>
        <p:nvPicPr>
          <p:cNvPr id="32773"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786188" y="1071563"/>
            <a:ext cx="5357812"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3143250"/>
            <a:ext cx="3357563"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5" name="TextBox 9"/>
          <p:cNvSpPr txBox="1">
            <a:spLocks noChangeArrowheads="1"/>
          </p:cNvSpPr>
          <p:nvPr/>
        </p:nvSpPr>
        <p:spPr bwMode="auto">
          <a:xfrm>
            <a:off x="3786188" y="3786188"/>
            <a:ext cx="5357812"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1600" b="1">
                <a:latin typeface="Calibri" pitchFamily="34" charset="0"/>
              </a:rPr>
              <a:t>Fig:</a:t>
            </a:r>
            <a:r>
              <a:rPr lang="en-US" sz="1600">
                <a:latin typeface="Calibri" pitchFamily="34" charset="0"/>
              </a:rPr>
              <a:t> </a:t>
            </a:r>
            <a:r>
              <a:rPr lang="en-IN" sz="1600">
                <a:latin typeface="Calibri" pitchFamily="34" charset="0"/>
              </a:rPr>
              <a:t>Floor picture of Apoptosis study using fluorescence microscope (the damaged cells  are in orange/ red color and viable DLA cells are shown in green color)</a:t>
            </a:r>
          </a:p>
        </p:txBody>
      </p:sp>
      <p:sp>
        <p:nvSpPr>
          <p:cNvPr id="32776" name="TextBox 10"/>
          <p:cNvSpPr txBox="1">
            <a:spLocks noChangeArrowheads="1"/>
          </p:cNvSpPr>
          <p:nvPr/>
        </p:nvSpPr>
        <p:spPr bwMode="auto">
          <a:xfrm>
            <a:off x="4286250" y="4572000"/>
            <a:ext cx="4786313"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1600" b="1">
                <a:latin typeface="Calibri" pitchFamily="34" charset="0"/>
              </a:rPr>
              <a:t>Fig:</a:t>
            </a:r>
            <a:r>
              <a:rPr lang="en-US" sz="1600">
                <a:latin typeface="Calibri" pitchFamily="34" charset="0"/>
              </a:rPr>
              <a:t> </a:t>
            </a:r>
            <a:r>
              <a:rPr lang="en-IN" sz="1600">
                <a:latin typeface="Calibri" pitchFamily="34" charset="0"/>
              </a:rPr>
              <a:t>In-vitro test for short term cytotoxicity of different doses of crude ethanol extract of </a:t>
            </a:r>
            <a:r>
              <a:rPr lang="en-IN" sz="1600" b="1" i="1">
                <a:latin typeface="Calibri" pitchFamily="34" charset="0"/>
              </a:rPr>
              <a:t>S. pulcherrima </a:t>
            </a:r>
            <a:r>
              <a:rPr lang="en-IN" sz="1600" i="1">
                <a:latin typeface="Calibri" pitchFamily="34" charset="0"/>
              </a:rPr>
              <a:t>leaves against the Murine Dalton’s Ascites lymphoma cell line. </a:t>
            </a:r>
            <a:endParaRPr lang="en-IN" sz="1600">
              <a:latin typeface="Calibri" pitchFamily="34" charset="0"/>
            </a:endParaRPr>
          </a:p>
        </p:txBody>
      </p:sp>
      <p:sp>
        <p:nvSpPr>
          <p:cNvPr id="12" name="Down Arrow 11"/>
          <p:cNvSpPr/>
          <p:nvPr/>
        </p:nvSpPr>
        <p:spPr>
          <a:xfrm rot="5400000">
            <a:off x="3643313" y="4572000"/>
            <a:ext cx="357188" cy="642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32778" name="TextBox 14"/>
          <p:cNvSpPr txBox="1">
            <a:spLocks noChangeArrowheads="1"/>
          </p:cNvSpPr>
          <p:nvPr/>
        </p:nvSpPr>
        <p:spPr bwMode="auto">
          <a:xfrm>
            <a:off x="0" y="5534025"/>
            <a:ext cx="9144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a:latin typeface="Calibri" pitchFamily="34" charset="0"/>
              </a:rPr>
              <a:t>Publication:</a:t>
            </a:r>
          </a:p>
          <a:p>
            <a:pPr algn="just" eaLnBrk="1" hangingPunct="1"/>
            <a:r>
              <a:rPr lang="en-IN" sz="1600">
                <a:latin typeface="Calibri" pitchFamily="34" charset="0"/>
              </a:rPr>
              <a:t>Kardong, D., Verma, AK., Upadhyaya, S., and Borah, D. (2013): Phytochemical and cytotoxic properties of wild </a:t>
            </a:r>
            <a:r>
              <a:rPr lang="en-IN" sz="1600" i="1">
                <a:latin typeface="Calibri" pitchFamily="34" charset="0"/>
              </a:rPr>
              <a:t>Sarchoclamys pulcherrima</a:t>
            </a:r>
            <a:r>
              <a:rPr lang="en-IN" sz="1600">
                <a:latin typeface="Calibri" pitchFamily="34" charset="0"/>
              </a:rPr>
              <a:t> Goud from Assam, North Eastern India; </a:t>
            </a:r>
            <a:r>
              <a:rPr lang="en-IN" sz="1600" i="1">
                <a:latin typeface="Calibri" pitchFamily="34" charset="0"/>
              </a:rPr>
              <a:t>International journal of pharmacy and pharmaceutical sciences.</a:t>
            </a:r>
            <a:r>
              <a:rPr lang="en-IN" sz="1600">
                <a:latin typeface="Calibri" pitchFamily="34" charset="0"/>
              </a:rPr>
              <a:t> 5(4): 394-397. </a:t>
            </a:r>
          </a:p>
          <a:p>
            <a:pPr algn="just" eaLnBrk="1" hangingPunct="1"/>
            <a:r>
              <a:rPr lang="en-IN" sz="1600" b="1">
                <a:latin typeface="Calibri" pitchFamily="34" charset="0"/>
              </a:rPr>
              <a:t>Impact Factor=1.59</a:t>
            </a:r>
            <a:r>
              <a:rPr lang="en-IN" sz="1600">
                <a:latin typeface="Calibri" pitchFamily="34" charset="0"/>
              </a:rPr>
              <a:t> </a:t>
            </a:r>
          </a:p>
        </p:txBody>
      </p:sp>
    </p:spTree>
    <p:extLst>
      <p:ext uri="{BB962C8B-B14F-4D97-AF65-F5344CB8AC3E}">
        <p14:creationId xmlns="" xmlns:p14="http://schemas.microsoft.com/office/powerpoint/2010/main" val="4159369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0" y="173038"/>
            <a:ext cx="9144000" cy="1731962"/>
          </a:xfrm>
        </p:spPr>
        <p:txBody>
          <a:bodyPr/>
          <a:lstStyle/>
          <a:p>
            <a:pPr algn="ctr" eaLnBrk="1" hangingPunct="1">
              <a:buFont typeface="Arial" pitchFamily="34" charset="0"/>
              <a:buNone/>
            </a:pPr>
            <a:r>
              <a:rPr lang="en-US" sz="2800" b="1" smtClean="0">
                <a:latin typeface="Times New Roman" pitchFamily="18" charset="0"/>
                <a:cs typeface="Times New Roman" pitchFamily="18" charset="0"/>
              </a:rPr>
              <a:t>Phytochemical analysis and antibacterial activity of leaf and seed extracts of </a:t>
            </a:r>
            <a:r>
              <a:rPr lang="en-US" sz="2800" b="1" i="1" smtClean="0">
                <a:latin typeface="Times New Roman" pitchFamily="18" charset="0"/>
                <a:cs typeface="Times New Roman" pitchFamily="18" charset="0"/>
              </a:rPr>
              <a:t>Cassia alata </a:t>
            </a:r>
            <a:r>
              <a:rPr lang="en-US" sz="2800" b="1" smtClean="0">
                <a:latin typeface="Times New Roman" pitchFamily="18" charset="0"/>
                <a:cs typeface="Times New Roman" pitchFamily="18" charset="0"/>
              </a:rPr>
              <a:t>and </a:t>
            </a:r>
            <a:r>
              <a:rPr lang="en-US" sz="2800" b="1" i="1" smtClean="0">
                <a:latin typeface="Times New Roman" pitchFamily="18" charset="0"/>
                <a:cs typeface="Times New Roman" pitchFamily="18" charset="0"/>
              </a:rPr>
              <a:t>Croton tighlium</a:t>
            </a:r>
            <a:endParaRPr lang="en-US" sz="2800" b="1" smtClean="0">
              <a:latin typeface="Times New Roman" pitchFamily="18" charset="0"/>
              <a:cs typeface="Times New Roman" pitchFamily="18" charset="0"/>
            </a:endParaRPr>
          </a:p>
          <a:p>
            <a:pPr eaLnBrk="1" hangingPunct="1"/>
            <a:endParaRPr lang="en-IN" sz="2800" smtClean="0"/>
          </a:p>
        </p:txBody>
      </p:sp>
      <p:pic>
        <p:nvPicPr>
          <p:cNvPr id="33795" name="Picture 4" descr="C:\Users\parbin\Desktop\indexcroto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0488" y="1428750"/>
            <a:ext cx="2481262" cy="207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2" descr="C:\Users\parbin\Desktop\images.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71750" y="1428750"/>
            <a:ext cx="2252663"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7" name="TextBox 5"/>
          <p:cNvSpPr txBox="1">
            <a:spLocks noChangeArrowheads="1"/>
          </p:cNvSpPr>
          <p:nvPr/>
        </p:nvSpPr>
        <p:spPr bwMode="auto">
          <a:xfrm>
            <a:off x="357188" y="3416300"/>
            <a:ext cx="2209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latin typeface="Calibri" pitchFamily="34" charset="0"/>
              </a:rPr>
              <a:t>Fig: </a:t>
            </a:r>
            <a:r>
              <a:rPr lang="en-US" b="1" i="1">
                <a:latin typeface="Calibri" pitchFamily="34" charset="0"/>
              </a:rPr>
              <a:t>Croton tighlium</a:t>
            </a:r>
          </a:p>
        </p:txBody>
      </p:sp>
      <p:sp>
        <p:nvSpPr>
          <p:cNvPr id="33798" name="TextBox 6"/>
          <p:cNvSpPr txBox="1">
            <a:spLocks noChangeArrowheads="1"/>
          </p:cNvSpPr>
          <p:nvPr/>
        </p:nvSpPr>
        <p:spPr bwMode="auto">
          <a:xfrm>
            <a:off x="2714625" y="3429000"/>
            <a:ext cx="2133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latin typeface="Calibri" pitchFamily="34" charset="0"/>
              </a:rPr>
              <a:t>Fig: </a:t>
            </a:r>
            <a:r>
              <a:rPr lang="en-US" b="1" i="1">
                <a:latin typeface="Calibri" pitchFamily="34" charset="0"/>
              </a:rPr>
              <a:t>Cassia alata</a:t>
            </a:r>
          </a:p>
        </p:txBody>
      </p:sp>
      <p:graphicFrame>
        <p:nvGraphicFramePr>
          <p:cNvPr id="9" name="Chart 8"/>
          <p:cNvGraphicFramePr/>
          <p:nvPr/>
        </p:nvGraphicFramePr>
        <p:xfrm>
          <a:off x="4857752" y="1500174"/>
          <a:ext cx="4286248" cy="2428892"/>
        </p:xfrm>
        <a:graphic>
          <a:graphicData uri="http://schemas.openxmlformats.org/drawingml/2006/chart">
            <c:chart xmlns:c="http://schemas.openxmlformats.org/drawingml/2006/chart" xmlns:r="http://schemas.openxmlformats.org/officeDocument/2006/relationships" r:id="rId5"/>
          </a:graphicData>
        </a:graphic>
      </p:graphicFrame>
      <p:sp>
        <p:nvSpPr>
          <p:cNvPr id="33800" name="TextBox 9"/>
          <p:cNvSpPr txBox="1">
            <a:spLocks noChangeArrowheads="1"/>
          </p:cNvSpPr>
          <p:nvPr/>
        </p:nvSpPr>
        <p:spPr bwMode="auto">
          <a:xfrm>
            <a:off x="4857750" y="3786188"/>
            <a:ext cx="414337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a:latin typeface="Calibri" pitchFamily="34" charset="0"/>
              </a:rPr>
              <a:t>Amount of phytochemicals ( in mg/gm)  present in the seed extracts of </a:t>
            </a:r>
            <a:r>
              <a:rPr lang="en-US" sz="1100" b="1" i="1">
                <a:latin typeface="Calibri" pitchFamily="34" charset="0"/>
              </a:rPr>
              <a:t>Cassia alata</a:t>
            </a:r>
            <a:r>
              <a:rPr lang="en-US" sz="1100" b="1">
                <a:latin typeface="Calibri" pitchFamily="34" charset="0"/>
              </a:rPr>
              <a:t> and </a:t>
            </a:r>
            <a:r>
              <a:rPr lang="en-US" sz="1100" b="1" i="1">
                <a:latin typeface="Calibri" pitchFamily="34" charset="0"/>
              </a:rPr>
              <a:t>Croton tighlium</a:t>
            </a:r>
          </a:p>
        </p:txBody>
      </p:sp>
      <p:graphicFrame>
        <p:nvGraphicFramePr>
          <p:cNvPr id="11" name="Chart 10"/>
          <p:cNvGraphicFramePr/>
          <p:nvPr/>
        </p:nvGraphicFramePr>
        <p:xfrm>
          <a:off x="4857752" y="4214818"/>
          <a:ext cx="4286248" cy="2143140"/>
        </p:xfrm>
        <a:graphic>
          <a:graphicData uri="http://schemas.openxmlformats.org/drawingml/2006/chart">
            <c:chart xmlns:c="http://schemas.openxmlformats.org/drawingml/2006/chart" xmlns:r="http://schemas.openxmlformats.org/officeDocument/2006/relationships" r:id="rId6"/>
          </a:graphicData>
        </a:graphic>
      </p:graphicFrame>
      <p:sp>
        <p:nvSpPr>
          <p:cNvPr id="33802" name="TextBox 11"/>
          <p:cNvSpPr txBox="1">
            <a:spLocks noChangeArrowheads="1"/>
          </p:cNvSpPr>
          <p:nvPr/>
        </p:nvSpPr>
        <p:spPr bwMode="auto">
          <a:xfrm>
            <a:off x="5000625" y="6286500"/>
            <a:ext cx="414337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a:latin typeface="Calibri" pitchFamily="34" charset="0"/>
              </a:rPr>
              <a:t>Amount of phytochemicals ( in mg/gm) present in the  leaf extracts of </a:t>
            </a:r>
            <a:r>
              <a:rPr lang="en-US" sz="1100" b="1" i="1">
                <a:latin typeface="Calibri" pitchFamily="34" charset="0"/>
              </a:rPr>
              <a:t>Cassia alata</a:t>
            </a:r>
            <a:r>
              <a:rPr lang="en-US" sz="1100" b="1">
                <a:latin typeface="Calibri" pitchFamily="34" charset="0"/>
              </a:rPr>
              <a:t> and </a:t>
            </a:r>
            <a:r>
              <a:rPr lang="en-US" sz="1100" b="1" i="1">
                <a:latin typeface="Calibri" pitchFamily="34" charset="0"/>
              </a:rPr>
              <a:t>Croton tighlium</a:t>
            </a:r>
          </a:p>
        </p:txBody>
      </p:sp>
      <p:sp>
        <p:nvSpPr>
          <p:cNvPr id="33803" name="TextBox 12"/>
          <p:cNvSpPr txBox="1">
            <a:spLocks noChangeArrowheads="1"/>
          </p:cNvSpPr>
          <p:nvPr/>
        </p:nvSpPr>
        <p:spPr bwMode="auto">
          <a:xfrm>
            <a:off x="285750" y="3929063"/>
            <a:ext cx="46434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latin typeface="Calibri" pitchFamily="34" charset="0"/>
              </a:rPr>
              <a:t>Antimicrobial activity:</a:t>
            </a:r>
          </a:p>
          <a:p>
            <a:pPr algn="just" eaLnBrk="1" hangingPunct="1"/>
            <a:r>
              <a:rPr lang="en-US">
                <a:latin typeface="Times New Roman" pitchFamily="18" charset="0"/>
                <a:cs typeface="Times New Roman" pitchFamily="18" charset="0"/>
              </a:rPr>
              <a:t>Aqueous extracts of these two plants showed antibacterial activity against </a:t>
            </a:r>
            <a:r>
              <a:rPr lang="en-US" i="1">
                <a:latin typeface="Times New Roman" pitchFamily="18" charset="0"/>
                <a:cs typeface="Times New Roman" pitchFamily="18" charset="0"/>
              </a:rPr>
              <a:t>Staphyllococcus aureus </a:t>
            </a:r>
            <a:r>
              <a:rPr lang="en-US">
                <a:latin typeface="Times New Roman" pitchFamily="18" charset="0"/>
                <a:cs typeface="Times New Roman" pitchFamily="18" charset="0"/>
              </a:rPr>
              <a:t>and </a:t>
            </a:r>
            <a:r>
              <a:rPr lang="en-US" i="1">
                <a:latin typeface="Times New Roman" pitchFamily="18" charset="0"/>
                <a:cs typeface="Times New Roman" pitchFamily="18" charset="0"/>
              </a:rPr>
              <a:t>Escherichia coli.</a:t>
            </a:r>
            <a:endParaRPr lang="en-IN">
              <a:latin typeface="Calibri" pitchFamily="34" charset="0"/>
            </a:endParaRPr>
          </a:p>
        </p:txBody>
      </p:sp>
      <p:sp>
        <p:nvSpPr>
          <p:cNvPr id="33804" name="TextBox 13"/>
          <p:cNvSpPr txBox="1">
            <a:spLocks noChangeArrowheads="1"/>
          </p:cNvSpPr>
          <p:nvPr/>
        </p:nvSpPr>
        <p:spPr bwMode="auto">
          <a:xfrm>
            <a:off x="285750" y="5286375"/>
            <a:ext cx="4429125"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latin typeface="Calibri" pitchFamily="34" charset="0"/>
              </a:rPr>
              <a:t>Publication:</a:t>
            </a:r>
          </a:p>
          <a:p>
            <a:pPr algn="just" eaLnBrk="1" hangingPunct="1"/>
            <a:r>
              <a:rPr lang="en-US">
                <a:latin typeface="Times New Roman" pitchFamily="18" charset="0"/>
                <a:ea typeface="Calibri" pitchFamily="34" charset="0"/>
                <a:cs typeface="Times New Roman" pitchFamily="18" charset="0"/>
              </a:rPr>
              <a:t>Iraqui P and Yadav R.N.S. Phytochemical analysis of leaf and seed extracts of </a:t>
            </a:r>
            <a:r>
              <a:rPr lang="en-US" i="1">
                <a:latin typeface="Times New Roman" pitchFamily="18" charset="0"/>
                <a:ea typeface="Calibri" pitchFamily="34" charset="0"/>
                <a:cs typeface="Times New Roman" pitchFamily="18" charset="0"/>
              </a:rPr>
              <a:t>Croton tighlium</a:t>
            </a:r>
            <a:r>
              <a:rPr lang="en-US">
                <a:latin typeface="Times New Roman" pitchFamily="18" charset="0"/>
                <a:ea typeface="Calibri" pitchFamily="34" charset="0"/>
                <a:cs typeface="Times New Roman" pitchFamily="18" charset="0"/>
              </a:rPr>
              <a:t> plant; </a:t>
            </a:r>
            <a:r>
              <a:rPr lang="en-US" b="1">
                <a:latin typeface="Times New Roman" pitchFamily="18" charset="0"/>
                <a:ea typeface="Calibri" pitchFamily="34" charset="0"/>
                <a:cs typeface="Times New Roman" pitchFamily="18" charset="0"/>
              </a:rPr>
              <a:t>World J of Pharmaceutical Research,</a:t>
            </a:r>
            <a:r>
              <a:rPr lang="en-US">
                <a:latin typeface="Times New Roman" pitchFamily="18" charset="0"/>
                <a:ea typeface="Calibri" pitchFamily="34" charset="0"/>
                <a:cs typeface="Times New Roman" pitchFamily="18" charset="0"/>
              </a:rPr>
              <a:t> 2013, : 112-115</a:t>
            </a:r>
          </a:p>
        </p:txBody>
      </p:sp>
    </p:spTree>
    <p:extLst>
      <p:ext uri="{BB962C8B-B14F-4D97-AF65-F5344CB8AC3E}">
        <p14:creationId xmlns="" xmlns:p14="http://schemas.microsoft.com/office/powerpoint/2010/main" val="1928950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304800" y="0"/>
            <a:ext cx="8686800" cy="1160463"/>
          </a:xfrm>
        </p:spPr>
        <p:txBody>
          <a:bodyPr/>
          <a:lstStyle/>
          <a:p>
            <a:pPr algn="ctr" eaLnBrk="1" hangingPunct="1">
              <a:buFont typeface="Arial" pitchFamily="34" charset="0"/>
              <a:buNone/>
            </a:pPr>
            <a:r>
              <a:rPr lang="en-IN" b="1" dirty="0" smtClean="0"/>
              <a:t>Extraction and characterization of </a:t>
            </a:r>
            <a:r>
              <a:rPr lang="en-IN" b="1" dirty="0" err="1" smtClean="0"/>
              <a:t>peroxidase</a:t>
            </a:r>
            <a:r>
              <a:rPr lang="en-IN" b="1" dirty="0" smtClean="0"/>
              <a:t> from </a:t>
            </a:r>
            <a:r>
              <a:rPr lang="en-IN" b="1" i="1" dirty="0" smtClean="0"/>
              <a:t>Camellia </a:t>
            </a:r>
            <a:r>
              <a:rPr lang="en-IN" b="1" i="1" dirty="0" err="1" smtClean="0"/>
              <a:t>sinensis</a:t>
            </a:r>
            <a:endParaRPr lang="en-IN" b="1" dirty="0" smtClean="0"/>
          </a:p>
        </p:txBody>
      </p:sp>
      <p:sp>
        <p:nvSpPr>
          <p:cNvPr id="34819" name="TextBox 3"/>
          <p:cNvSpPr txBox="1">
            <a:spLocks noChangeArrowheads="1"/>
          </p:cNvSpPr>
          <p:nvPr/>
        </p:nvSpPr>
        <p:spPr bwMode="auto">
          <a:xfrm>
            <a:off x="0" y="1071563"/>
            <a:ext cx="5786438" cy="39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n-IN">
                <a:latin typeface="Calibri" pitchFamily="34" charset="0"/>
              </a:rPr>
              <a:t>Peroxidase is an oxidative enzyme known to be involved in defence reactions in plants. </a:t>
            </a:r>
          </a:p>
          <a:p>
            <a:pPr algn="just" eaLnBrk="1" hangingPunct="1">
              <a:buFont typeface="Arial" pitchFamily="34" charset="0"/>
              <a:buChar char="•"/>
            </a:pPr>
            <a:r>
              <a:rPr lang="en-IN">
                <a:latin typeface="Calibri" pitchFamily="34" charset="0"/>
              </a:rPr>
              <a:t>Peroxidase enzyme extracted from </a:t>
            </a:r>
            <a:r>
              <a:rPr lang="en-IN" i="1">
                <a:latin typeface="Calibri" pitchFamily="34" charset="0"/>
              </a:rPr>
              <a:t>Camellia sinensis </a:t>
            </a:r>
            <a:r>
              <a:rPr lang="en-IN">
                <a:latin typeface="Calibri" pitchFamily="34" charset="0"/>
              </a:rPr>
              <a:t>(tea) leaves collected from 5 leading tea estates located in district Dibrugarh of Assam, India was characterized. </a:t>
            </a:r>
          </a:p>
          <a:p>
            <a:pPr algn="just" eaLnBrk="1" hangingPunct="1">
              <a:buFont typeface="Arial" pitchFamily="34" charset="0"/>
              <a:buChar char="•"/>
            </a:pPr>
            <a:r>
              <a:rPr lang="en-IN">
                <a:latin typeface="Calibri" pitchFamily="34" charset="0"/>
              </a:rPr>
              <a:t>Its effect on varying substrate concentration, temperature, </a:t>
            </a:r>
            <a:r>
              <a:rPr lang="en-IN" i="1">
                <a:latin typeface="Calibri" pitchFamily="34" charset="0"/>
              </a:rPr>
              <a:t>p</a:t>
            </a:r>
            <a:r>
              <a:rPr lang="en-IN">
                <a:latin typeface="Calibri" pitchFamily="34" charset="0"/>
              </a:rPr>
              <a:t>H and salt was studied. </a:t>
            </a:r>
          </a:p>
          <a:p>
            <a:pPr algn="just" eaLnBrk="1" hangingPunct="1">
              <a:buFont typeface="Arial" pitchFamily="34" charset="0"/>
              <a:buChar char="•"/>
            </a:pPr>
            <a:r>
              <a:rPr lang="en-IN">
                <a:latin typeface="Calibri" pitchFamily="34" charset="0"/>
              </a:rPr>
              <a:t>Its activity was found to be inhibited by ethylene-diamine-tetra-acetic acid. </a:t>
            </a:r>
          </a:p>
          <a:p>
            <a:pPr algn="just" eaLnBrk="1" hangingPunct="1">
              <a:buFont typeface="Arial" pitchFamily="34" charset="0"/>
              <a:buChar char="•"/>
            </a:pPr>
            <a:r>
              <a:rPr lang="en-IN">
                <a:latin typeface="Calibri" pitchFamily="34" charset="0"/>
              </a:rPr>
              <a:t>The enzyme was thermostable showing activity up to 60</a:t>
            </a:r>
            <a:r>
              <a:rPr lang="en-IN" baseline="30000">
                <a:latin typeface="Calibri" pitchFamily="34" charset="0"/>
              </a:rPr>
              <a:t>o</a:t>
            </a:r>
            <a:r>
              <a:rPr lang="en-IN">
                <a:latin typeface="Calibri" pitchFamily="34" charset="0"/>
              </a:rPr>
              <a:t>C. Its specific activity was 6.19 U/mg protein.</a:t>
            </a:r>
          </a:p>
          <a:p>
            <a:pPr algn="just" eaLnBrk="1" hangingPunct="1">
              <a:buFont typeface="Arial" pitchFamily="34" charset="0"/>
              <a:buChar char="•"/>
            </a:pPr>
            <a:r>
              <a:rPr lang="en-IN">
                <a:latin typeface="Calibri" pitchFamily="34" charset="0"/>
              </a:rPr>
              <a:t>With all the above features, the enzyme peroxidase isolated from </a:t>
            </a:r>
            <a:r>
              <a:rPr lang="en-IN" i="1">
                <a:latin typeface="Calibri" pitchFamily="34" charset="0"/>
              </a:rPr>
              <a:t>Camellia sinensis </a:t>
            </a:r>
            <a:r>
              <a:rPr lang="en-IN">
                <a:latin typeface="Calibri" pitchFamily="34" charset="0"/>
              </a:rPr>
              <a:t>is proved to be useful for industrial purposes.</a:t>
            </a:r>
          </a:p>
        </p:txBody>
      </p:sp>
      <p:pic>
        <p:nvPicPr>
          <p:cNvPr id="34820"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57875" y="1143000"/>
            <a:ext cx="3286125" cy="306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857875" y="4143375"/>
            <a:ext cx="32861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2" name="TextBox 6"/>
          <p:cNvSpPr txBox="1">
            <a:spLocks noChangeArrowheads="1"/>
          </p:cNvSpPr>
          <p:nvPr/>
        </p:nvSpPr>
        <p:spPr bwMode="auto">
          <a:xfrm>
            <a:off x="0" y="4953000"/>
            <a:ext cx="5715000" cy="187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latin typeface="Calibri" pitchFamily="34" charset="0"/>
              </a:rPr>
              <a:t>Publication:</a:t>
            </a:r>
          </a:p>
          <a:p>
            <a:pPr algn="just" eaLnBrk="1" hangingPunct="1"/>
            <a:r>
              <a:rPr lang="en-IN" sz="1600">
                <a:latin typeface="Calibri" pitchFamily="34" charset="0"/>
              </a:rPr>
              <a:t>Borah, D., Shah, S., and Yadav, RNS (2012): Extraction and Characterization of Peroxidase from </a:t>
            </a:r>
            <a:r>
              <a:rPr lang="en-IN" sz="1600" i="1">
                <a:latin typeface="Calibri" pitchFamily="34" charset="0"/>
              </a:rPr>
              <a:t>Camellia sinensis</a:t>
            </a:r>
            <a:r>
              <a:rPr lang="en-IN" sz="1600">
                <a:latin typeface="Calibri" pitchFamily="34" charset="0"/>
              </a:rPr>
              <a:t>. Proceeding of National Academy of Science (B-Biological Sciences). 84 (2):343-348. DOI 10.1007/s40011-013-0211-9. Published </a:t>
            </a:r>
          </a:p>
          <a:p>
            <a:pPr algn="just" eaLnBrk="1" hangingPunct="1"/>
            <a:r>
              <a:rPr lang="en-IN" sz="1600">
                <a:latin typeface="Calibri" pitchFamily="34" charset="0"/>
              </a:rPr>
              <a:t>(</a:t>
            </a:r>
            <a:r>
              <a:rPr lang="en-IN" sz="1600" b="1">
                <a:latin typeface="Calibri" pitchFamily="34" charset="0"/>
              </a:rPr>
              <a:t>Impact Factor=0.02</a:t>
            </a:r>
            <a:r>
              <a:rPr lang="en-IN" sz="1600">
                <a:latin typeface="Calibri" pitchFamily="34" charset="0"/>
              </a:rPr>
              <a:t>)</a:t>
            </a:r>
          </a:p>
          <a:p>
            <a:pPr eaLnBrk="1" hangingPunct="1"/>
            <a:endParaRPr lang="en-IN">
              <a:latin typeface="Calibri" pitchFamily="34" charset="0"/>
            </a:endParaRPr>
          </a:p>
        </p:txBody>
      </p:sp>
    </p:spTree>
    <p:extLst>
      <p:ext uri="{BB962C8B-B14F-4D97-AF65-F5344CB8AC3E}">
        <p14:creationId xmlns="" xmlns:p14="http://schemas.microsoft.com/office/powerpoint/2010/main" val="196411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772" y="23449"/>
            <a:ext cx="8641545" cy="1015663"/>
          </a:xfrm>
          <a:prstGeom prst="rect">
            <a:avLst/>
          </a:prstGeom>
          <a:blipFill rotWithShape="1">
            <a:blip r:embed="rId2"/>
            <a:tile tx="0" ty="0" sx="100000" sy="100000" flip="none" algn="tl"/>
          </a:blipFill>
        </p:spPr>
        <p:txBody>
          <a:bodyPr wrap="square">
            <a:spAutoFit/>
          </a:bodyPr>
          <a:lstStyle/>
          <a:p>
            <a:pPr algn="ctr"/>
            <a:r>
              <a:rPr lang="en-US" sz="2000" b="1" dirty="0">
                <a:solidFill>
                  <a:srgbClr val="000090"/>
                </a:solidFill>
              </a:rPr>
              <a:t>Evaluation of anti-microbial and anti-biofilm activities of </a:t>
            </a:r>
            <a:r>
              <a:rPr lang="en-US" sz="2000" b="1" i="1" dirty="0">
                <a:solidFill>
                  <a:srgbClr val="000090"/>
                </a:solidFill>
              </a:rPr>
              <a:t>Syzygium cumini</a:t>
            </a:r>
            <a:r>
              <a:rPr lang="en-US" sz="2000" b="1" dirty="0">
                <a:solidFill>
                  <a:srgbClr val="000090"/>
                </a:solidFill>
              </a:rPr>
              <a:t> (L.) Skeels </a:t>
            </a:r>
            <a:r>
              <a:rPr lang="en-US" sz="2000" b="1" dirty="0" smtClean="0">
                <a:solidFill>
                  <a:srgbClr val="000090"/>
                </a:solidFill>
              </a:rPr>
              <a:t>mediated Gold </a:t>
            </a:r>
            <a:r>
              <a:rPr lang="en-US" sz="2000" b="1" dirty="0">
                <a:solidFill>
                  <a:srgbClr val="000090"/>
                </a:solidFill>
              </a:rPr>
              <a:t>N</a:t>
            </a:r>
            <a:r>
              <a:rPr lang="en-US" sz="2000" b="1" dirty="0" smtClean="0">
                <a:solidFill>
                  <a:srgbClr val="000090"/>
                </a:solidFill>
              </a:rPr>
              <a:t>anoflowers </a:t>
            </a:r>
            <a:r>
              <a:rPr lang="en-US" sz="2000" b="1" dirty="0">
                <a:solidFill>
                  <a:srgbClr val="000090"/>
                </a:solidFill>
              </a:rPr>
              <a:t>(Au NFs) against multidrug resistant microbes</a:t>
            </a:r>
            <a:endParaRPr lang="en-IN" sz="2000" dirty="0">
              <a:solidFill>
                <a:srgbClr val="000090"/>
              </a:solidFill>
            </a:endParaRPr>
          </a:p>
        </p:txBody>
      </p:sp>
      <p:pic>
        <p:nvPicPr>
          <p:cNvPr id="6" name="Picture 5" descr="Graphical Abstract"/>
          <p:cNvPicPr/>
          <p:nvPr/>
        </p:nvPicPr>
        <p:blipFill>
          <a:blip r:embed="rId3"/>
          <a:srcRect/>
          <a:stretch>
            <a:fillRect/>
          </a:stretch>
        </p:blipFill>
        <p:spPr bwMode="auto">
          <a:xfrm>
            <a:off x="642910" y="1857364"/>
            <a:ext cx="8293840" cy="4503850"/>
          </a:xfrm>
          <a:prstGeom prst="rect">
            <a:avLst/>
          </a:prstGeom>
          <a:noFill/>
          <a:ln w="9525" algn="in">
            <a:noFill/>
            <a:miter lim="800000"/>
            <a:headEnd/>
            <a:tailEnd/>
          </a:ln>
          <a:effectLst/>
        </p:spPr>
      </p:pic>
      <p:sp>
        <p:nvSpPr>
          <p:cNvPr id="7" name="Oval Callout 6"/>
          <p:cNvSpPr/>
          <p:nvPr/>
        </p:nvSpPr>
        <p:spPr>
          <a:xfrm rot="180790">
            <a:off x="5142229" y="2120512"/>
            <a:ext cx="2214473" cy="896643"/>
          </a:xfrm>
          <a:prstGeom prst="wedgeEllipse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latin typeface="Times New Roman"/>
                <a:cs typeface="Times New Roman"/>
              </a:rPr>
              <a:t>Extensively characterized</a:t>
            </a:r>
            <a:endParaRPr lang="en-US" b="1" dirty="0">
              <a:latin typeface="Times New Roman"/>
              <a:cs typeface="Times New Roman"/>
            </a:endParaRPr>
          </a:p>
        </p:txBody>
      </p:sp>
      <p:sp>
        <p:nvSpPr>
          <p:cNvPr id="8" name="TextBox 7"/>
          <p:cNvSpPr txBox="1"/>
          <p:nvPr/>
        </p:nvSpPr>
        <p:spPr>
          <a:xfrm>
            <a:off x="2428860" y="6337411"/>
            <a:ext cx="4694298"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b="1" dirty="0" smtClean="0">
                <a:solidFill>
                  <a:srgbClr val="0000FF"/>
                </a:solidFill>
              </a:rPr>
              <a:t>Anti-Efflux and Anti biofilm Activity</a:t>
            </a:r>
            <a:endParaRPr lang="en-US" sz="2400" b="1" dirty="0">
              <a:solidFill>
                <a:srgbClr val="0000FF"/>
              </a:solidFill>
            </a:endParaRPr>
          </a:p>
        </p:txBody>
      </p:sp>
      <p:sp>
        <p:nvSpPr>
          <p:cNvPr id="9" name="Vertical Scroll 8"/>
          <p:cNvSpPr/>
          <p:nvPr/>
        </p:nvSpPr>
        <p:spPr>
          <a:xfrm>
            <a:off x="500034" y="1934213"/>
            <a:ext cx="2332573" cy="1566225"/>
          </a:xfrm>
          <a:prstGeom prst="verticalScroll">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b="1" dirty="0" smtClean="0">
              <a:latin typeface="Times New Roman"/>
              <a:cs typeface="Times New Roman"/>
            </a:endParaRPr>
          </a:p>
          <a:p>
            <a:pPr marL="342900" indent="-342900">
              <a:buFont typeface="+mj-lt"/>
              <a:buAutoNum type="arabicPeriod"/>
            </a:pPr>
            <a:r>
              <a:rPr lang="en-US" b="1" dirty="0" smtClean="0">
                <a:latin typeface="Times New Roman"/>
                <a:cs typeface="Times New Roman"/>
              </a:rPr>
              <a:t>Green Synthesis</a:t>
            </a:r>
          </a:p>
          <a:p>
            <a:pPr marL="342900" indent="-342900">
              <a:buFont typeface="+mj-lt"/>
              <a:buAutoNum type="arabicPeriod"/>
            </a:pPr>
            <a:r>
              <a:rPr lang="en-US" b="1" dirty="0" smtClean="0">
                <a:latin typeface="Times New Roman"/>
                <a:cs typeface="Times New Roman"/>
              </a:rPr>
              <a:t>Future applications</a:t>
            </a:r>
          </a:p>
          <a:p>
            <a:pPr marL="342900" indent="-342900">
              <a:buFont typeface="+mj-lt"/>
              <a:buAutoNum type="arabicPeriod"/>
            </a:pPr>
            <a:r>
              <a:rPr lang="en-US" b="1" dirty="0" smtClean="0">
                <a:latin typeface="Times New Roman"/>
                <a:cs typeface="Times New Roman"/>
              </a:rPr>
              <a:t>Non cytotoxic</a:t>
            </a:r>
          </a:p>
          <a:p>
            <a:endParaRPr lang="en-US" b="1" dirty="0">
              <a:latin typeface="Times New Roman"/>
              <a:cs typeface="Times New Roman"/>
            </a:endParaRPr>
          </a:p>
        </p:txBody>
      </p:sp>
      <p:pic>
        <p:nvPicPr>
          <p:cNvPr id="1026" name="Picture 2" descr="K:\D2\D_2 R01.tif"/>
          <p:cNvPicPr>
            <a:picLocks noChangeAspect="1" noChangeArrowheads="1"/>
          </p:cNvPicPr>
          <p:nvPr/>
        </p:nvPicPr>
        <p:blipFill>
          <a:blip r:embed="rId4"/>
          <a:srcRect/>
          <a:stretch>
            <a:fillRect/>
          </a:stretch>
        </p:blipFill>
        <p:spPr bwMode="auto">
          <a:xfrm>
            <a:off x="7358081" y="2428868"/>
            <a:ext cx="1690699" cy="1268025"/>
          </a:xfrm>
          <a:prstGeom prst="rect">
            <a:avLst/>
          </a:prstGeom>
          <a:noFill/>
        </p:spPr>
      </p:pic>
    </p:spTree>
    <p:extLst>
      <p:ext uri="{BB962C8B-B14F-4D97-AF65-F5344CB8AC3E}">
        <p14:creationId xmlns="" xmlns:p14="http://schemas.microsoft.com/office/powerpoint/2010/main" val="3630604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a:effectLst>
            <a:outerShdw blurRad="50800" dist="38100" dir="5400000" algn="t" rotWithShape="0">
              <a:prstClr val="black">
                <a:alpha val="40000"/>
              </a:prstClr>
            </a:outerShdw>
          </a:effectLst>
        </p:spPr>
        <p:txBody>
          <a:bodyPr>
            <a:normAutofit/>
          </a:bodyPr>
          <a:lstStyle/>
          <a:p>
            <a:r>
              <a:rPr lang="en-US" sz="3200" dirty="0" smtClean="0">
                <a:latin typeface="Trebuchet MS" pitchFamily="34" charset="0"/>
              </a:rPr>
              <a:t>OBJECTIVES:</a:t>
            </a:r>
            <a:endParaRPr lang="en-IN" sz="3200" dirty="0">
              <a:latin typeface="Trebuchet MS" pitchFamily="34" charset="0"/>
            </a:endParaRPr>
          </a:p>
        </p:txBody>
      </p:sp>
      <p:sp>
        <p:nvSpPr>
          <p:cNvPr id="3" name="Content Placeholder 2"/>
          <p:cNvSpPr>
            <a:spLocks noGrp="1"/>
          </p:cNvSpPr>
          <p:nvPr>
            <p:ph idx="1"/>
          </p:nvPr>
        </p:nvSpPr>
        <p:spPr>
          <a:xfrm>
            <a:off x="539552" y="1700808"/>
            <a:ext cx="8352928" cy="4824536"/>
          </a:xfrm>
        </p:spPr>
        <p:txBody>
          <a:bodyPr/>
          <a:lstStyle/>
          <a:p>
            <a:pPr marL="361950" indent="-361950"/>
            <a:r>
              <a:rPr lang="en-US" sz="2800" b="1" dirty="0" smtClean="0">
                <a:solidFill>
                  <a:schemeClr val="tx2">
                    <a:lumMod val="75000"/>
                  </a:schemeClr>
                </a:solidFill>
                <a:latin typeface="Trebuchet MS" pitchFamily="34" charset="0"/>
              </a:rPr>
              <a:t>To generate competent local human resource</a:t>
            </a:r>
          </a:p>
          <a:p>
            <a:pPr marL="571500" indent="-571500"/>
            <a:endParaRPr lang="en-IN" sz="2800" dirty="0" smtClean="0">
              <a:solidFill>
                <a:schemeClr val="tx2">
                  <a:lumMod val="75000"/>
                </a:schemeClr>
              </a:solidFill>
              <a:latin typeface="Trebuchet MS" pitchFamily="34" charset="0"/>
            </a:endParaRPr>
          </a:p>
          <a:p>
            <a:r>
              <a:rPr lang="en-US" sz="2800" b="1" dirty="0" smtClean="0">
                <a:solidFill>
                  <a:schemeClr val="tx2">
                    <a:lumMod val="75000"/>
                  </a:schemeClr>
                </a:solidFill>
                <a:latin typeface="Trebuchet MS" pitchFamily="34" charset="0"/>
              </a:rPr>
              <a:t>To develop infrastructure for teaching, training and research</a:t>
            </a:r>
          </a:p>
          <a:p>
            <a:endParaRPr lang="en-IN" sz="2800" dirty="0" smtClean="0">
              <a:solidFill>
                <a:schemeClr val="tx2">
                  <a:lumMod val="75000"/>
                </a:schemeClr>
              </a:solidFill>
              <a:latin typeface="Trebuchet MS" pitchFamily="34" charset="0"/>
            </a:endParaRPr>
          </a:p>
          <a:p>
            <a:r>
              <a:rPr lang="en-US" sz="2800" b="1" dirty="0" smtClean="0">
                <a:solidFill>
                  <a:schemeClr val="tx2">
                    <a:lumMod val="75000"/>
                  </a:schemeClr>
                </a:solidFill>
                <a:latin typeface="Trebuchet MS" pitchFamily="34" charset="0"/>
              </a:rPr>
              <a:t>Research and Development activities</a:t>
            </a:r>
            <a:endParaRPr lang="en-IN" sz="2800" dirty="0" smtClean="0">
              <a:solidFill>
                <a:schemeClr val="tx2">
                  <a:lumMod val="75000"/>
                </a:schemeClr>
              </a:solidFill>
              <a:latin typeface="Trebuchet MS" pitchFamily="34" charset="0"/>
            </a:endParaRPr>
          </a:p>
          <a:p>
            <a:pPr>
              <a:buNone/>
            </a:pPr>
            <a:endParaRPr lang="en-I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reen's abstract"/>
          <p:cNvPicPr/>
          <p:nvPr/>
        </p:nvPicPr>
        <p:blipFill>
          <a:blip r:embed="rId2" cstate="print"/>
          <a:srcRect/>
          <a:stretch>
            <a:fillRect/>
          </a:stretch>
        </p:blipFill>
        <p:spPr bwMode="auto">
          <a:xfrm>
            <a:off x="342052" y="1268760"/>
            <a:ext cx="8334404" cy="4681550"/>
          </a:xfrm>
          <a:prstGeom prst="rect">
            <a:avLst/>
          </a:prstGeom>
          <a:noFill/>
          <a:ln w="9525" algn="in">
            <a:noFill/>
            <a:miter lim="800000"/>
            <a:headEnd/>
            <a:tailEnd/>
          </a:ln>
          <a:effectLst/>
        </p:spPr>
      </p:pic>
      <p:pic>
        <p:nvPicPr>
          <p:cNvPr id="5" name="Picture 4" descr="A"/>
          <p:cNvPicPr/>
          <p:nvPr/>
        </p:nvPicPr>
        <p:blipFill>
          <a:blip r:embed="rId3">
            <a:lum bright="8000"/>
          </a:blip>
          <a:srcRect/>
          <a:stretch>
            <a:fillRect/>
          </a:stretch>
        </p:blipFill>
        <p:spPr bwMode="auto">
          <a:xfrm>
            <a:off x="4165650" y="5711552"/>
            <a:ext cx="609600" cy="609600"/>
          </a:xfrm>
          <a:prstGeom prst="rect">
            <a:avLst/>
          </a:prstGeom>
          <a:noFill/>
        </p:spPr>
      </p:pic>
      <p:pic>
        <p:nvPicPr>
          <p:cNvPr id="6" name="Picture 5" descr="B"/>
          <p:cNvPicPr/>
          <p:nvPr/>
        </p:nvPicPr>
        <p:blipFill>
          <a:blip r:embed="rId4">
            <a:lum bright="-11000"/>
          </a:blip>
          <a:srcRect/>
          <a:stretch>
            <a:fillRect/>
          </a:stretch>
        </p:blipFill>
        <p:spPr bwMode="auto">
          <a:xfrm>
            <a:off x="4851451" y="5711552"/>
            <a:ext cx="609599" cy="609600"/>
          </a:xfrm>
          <a:prstGeom prst="rect">
            <a:avLst/>
          </a:prstGeom>
          <a:noFill/>
        </p:spPr>
      </p:pic>
      <p:sp>
        <p:nvSpPr>
          <p:cNvPr id="7" name="Down Arrow 6"/>
          <p:cNvSpPr/>
          <p:nvPr/>
        </p:nvSpPr>
        <p:spPr>
          <a:xfrm>
            <a:off x="4729531" y="4797152"/>
            <a:ext cx="79061" cy="500066"/>
          </a:xfrm>
          <a:prstGeom prst="downArrow">
            <a:avLst/>
          </a:prstGeom>
          <a:ln>
            <a:solidFill>
              <a:srgbClr val="1519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WordArt 2"/>
          <p:cNvSpPr>
            <a:spLocks noChangeArrowheads="1" noChangeShapeType="1" noTextEdit="1"/>
          </p:cNvSpPr>
          <p:nvPr/>
        </p:nvSpPr>
        <p:spPr bwMode="auto">
          <a:xfrm>
            <a:off x="4022774" y="5368656"/>
            <a:ext cx="1509713" cy="214314"/>
          </a:xfrm>
          <a:prstGeom prst="rect">
            <a:avLst/>
          </a:prstGeom>
        </p:spPr>
        <p:txBody>
          <a:bodyPr wrap="none" fromWordArt="1">
            <a:prstTxWarp prst="textPlain">
              <a:avLst>
                <a:gd name="adj" fmla="val 50000"/>
              </a:avLst>
            </a:prstTxWarp>
          </a:bodyPr>
          <a:lstStyle/>
          <a:p>
            <a:pPr algn="ctr" rtl="0"/>
            <a:r>
              <a:rPr lang="en-US" sz="11500" b="1" kern="10" spc="0" dirty="0" err="1" smtClean="0">
                <a:ln w="9525">
                  <a:noFill/>
                  <a:round/>
                  <a:headEnd/>
                  <a:tailEnd/>
                </a:ln>
                <a:solidFill>
                  <a:srgbClr val="000000"/>
                </a:solidFill>
                <a:effectLst/>
                <a:latin typeface="Times New Roman"/>
                <a:cs typeface="Times New Roman"/>
              </a:rPr>
              <a:t>Cytotoxicity</a:t>
            </a:r>
            <a:r>
              <a:rPr lang="en-US" sz="11500" b="1" kern="10" spc="0" dirty="0" smtClean="0">
                <a:ln w="9525">
                  <a:noFill/>
                  <a:round/>
                  <a:headEnd/>
                  <a:tailEnd/>
                </a:ln>
                <a:solidFill>
                  <a:srgbClr val="000000"/>
                </a:solidFill>
                <a:effectLst/>
                <a:latin typeface="Times New Roman"/>
                <a:cs typeface="Times New Roman"/>
              </a:rPr>
              <a:t> assay</a:t>
            </a:r>
            <a:endParaRPr lang="en-US" sz="11500" b="1" kern="10" spc="0" dirty="0">
              <a:ln w="9525">
                <a:noFill/>
                <a:round/>
                <a:headEnd/>
                <a:tailEnd/>
              </a:ln>
              <a:solidFill>
                <a:srgbClr val="000000"/>
              </a:solidFill>
              <a:effectLst/>
              <a:latin typeface="Times New Roman"/>
              <a:cs typeface="Times New Roman"/>
            </a:endParaRPr>
          </a:p>
        </p:txBody>
      </p:sp>
      <p:sp>
        <p:nvSpPr>
          <p:cNvPr id="9" name="Rectangle 8"/>
          <p:cNvSpPr/>
          <p:nvPr/>
        </p:nvSpPr>
        <p:spPr>
          <a:xfrm>
            <a:off x="248772" y="23449"/>
            <a:ext cx="8641545" cy="1015663"/>
          </a:xfrm>
          <a:prstGeom prst="rect">
            <a:avLst/>
          </a:prstGeom>
          <a:blipFill rotWithShape="1">
            <a:blip r:embed="rId5"/>
            <a:tile tx="0" ty="0" sx="100000" sy="100000" flip="none" algn="tl"/>
          </a:blipFill>
        </p:spPr>
        <p:txBody>
          <a:bodyPr wrap="square">
            <a:spAutoFit/>
          </a:bodyPr>
          <a:lstStyle/>
          <a:p>
            <a:pPr algn="ctr"/>
            <a:r>
              <a:rPr lang="en-US" sz="2000" b="1" dirty="0">
                <a:solidFill>
                  <a:srgbClr val="000090"/>
                </a:solidFill>
              </a:rPr>
              <a:t>Evaluation of anti-microbial and anti-biofilm activities of </a:t>
            </a:r>
            <a:r>
              <a:rPr lang="en-US" sz="2000" b="1" i="1" dirty="0">
                <a:solidFill>
                  <a:srgbClr val="000090"/>
                </a:solidFill>
              </a:rPr>
              <a:t>Syzygium cumini</a:t>
            </a:r>
            <a:r>
              <a:rPr lang="en-US" sz="2000" b="1" dirty="0">
                <a:solidFill>
                  <a:srgbClr val="000090"/>
                </a:solidFill>
              </a:rPr>
              <a:t> (L.) Skeels </a:t>
            </a:r>
            <a:r>
              <a:rPr lang="en-US" sz="2000" b="1" dirty="0" smtClean="0">
                <a:solidFill>
                  <a:srgbClr val="000090"/>
                </a:solidFill>
              </a:rPr>
              <a:t>mediated Gold </a:t>
            </a:r>
            <a:r>
              <a:rPr lang="en-US" sz="2000" b="1" dirty="0">
                <a:solidFill>
                  <a:srgbClr val="000090"/>
                </a:solidFill>
              </a:rPr>
              <a:t>N</a:t>
            </a:r>
            <a:r>
              <a:rPr lang="en-US" sz="2000" b="1" dirty="0" smtClean="0">
                <a:solidFill>
                  <a:srgbClr val="000090"/>
                </a:solidFill>
              </a:rPr>
              <a:t>anoflowers </a:t>
            </a:r>
            <a:r>
              <a:rPr lang="en-US" sz="2000" b="1" dirty="0">
                <a:solidFill>
                  <a:srgbClr val="000090"/>
                </a:solidFill>
              </a:rPr>
              <a:t>(Au NFs) against multidrug resistant microbes</a:t>
            </a:r>
            <a:endParaRPr lang="en-IN" sz="2000" dirty="0">
              <a:solidFill>
                <a:srgbClr val="000090"/>
              </a:solidFill>
            </a:endParaRPr>
          </a:p>
        </p:txBody>
      </p:sp>
    </p:spTree>
    <p:extLst>
      <p:ext uri="{BB962C8B-B14F-4D97-AF65-F5344CB8AC3E}">
        <p14:creationId xmlns="" xmlns:p14="http://schemas.microsoft.com/office/powerpoint/2010/main" val="25193528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8772" y="23449"/>
            <a:ext cx="8641545" cy="830997"/>
          </a:xfrm>
          <a:prstGeom prst="rect">
            <a:avLst/>
          </a:prstGeom>
          <a:blipFill rotWithShape="1">
            <a:blip r:embed="rId2"/>
            <a:tile tx="0" ty="0" sx="100000" sy="100000" flip="none" algn="tl"/>
          </a:blipFill>
        </p:spPr>
        <p:txBody>
          <a:bodyPr wrap="square">
            <a:spAutoFit/>
          </a:bodyPr>
          <a:lstStyle/>
          <a:p>
            <a:pPr algn="ctr"/>
            <a:r>
              <a:rPr lang="en-IN" sz="2400" b="1" dirty="0" smtClean="0">
                <a:solidFill>
                  <a:srgbClr val="000090"/>
                </a:solidFill>
              </a:rPr>
              <a:t>Biogenic synthesis of palladium </a:t>
            </a:r>
            <a:r>
              <a:rPr lang="en-IN" sz="2400" b="1" dirty="0" err="1" smtClean="0">
                <a:solidFill>
                  <a:srgbClr val="000090"/>
                </a:solidFill>
              </a:rPr>
              <a:t>nanoparticles</a:t>
            </a:r>
            <a:r>
              <a:rPr lang="en-IN" sz="2400" b="1" dirty="0" smtClean="0">
                <a:solidFill>
                  <a:srgbClr val="000090"/>
                </a:solidFill>
              </a:rPr>
              <a:t> and their applications as catalyst and antimicrobial agent</a:t>
            </a:r>
          </a:p>
        </p:txBody>
      </p:sp>
      <p:pic>
        <p:nvPicPr>
          <p:cNvPr id="2050" name="Picture 2" descr="C:\Users\LENOVO\Desktop\PdNPs RSC\Munmi abstract (TIFF) 10.04.2016.tif"/>
          <p:cNvPicPr>
            <a:picLocks noChangeAspect="1" noChangeArrowheads="1"/>
          </p:cNvPicPr>
          <p:nvPr/>
        </p:nvPicPr>
        <p:blipFill>
          <a:blip r:embed="rId3" cstate="print"/>
          <a:srcRect/>
          <a:stretch>
            <a:fillRect/>
          </a:stretch>
        </p:blipFill>
        <p:spPr bwMode="auto">
          <a:xfrm>
            <a:off x="214282" y="1268760"/>
            <a:ext cx="8643966" cy="4251469"/>
          </a:xfrm>
          <a:prstGeom prst="rect">
            <a:avLst/>
          </a:prstGeom>
          <a:noFill/>
        </p:spPr>
      </p:pic>
    </p:spTree>
    <p:extLst>
      <p:ext uri="{BB962C8B-B14F-4D97-AF65-F5344CB8AC3E}">
        <p14:creationId xmlns="" xmlns:p14="http://schemas.microsoft.com/office/powerpoint/2010/main" val="1994570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1662356350"/>
              </p:ext>
            </p:extLst>
          </p:nvPr>
        </p:nvGraphicFramePr>
        <p:xfrm>
          <a:off x="609600" y="1"/>
          <a:ext cx="79248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4162405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0" y="0"/>
            <a:ext cx="9144000" cy="1214438"/>
          </a:xfrm>
        </p:spPr>
        <p:txBody>
          <a:bodyPr/>
          <a:lstStyle/>
          <a:p>
            <a:pPr algn="ctr" eaLnBrk="1" hangingPunct="1">
              <a:buFont typeface="Arial" pitchFamily="34" charset="0"/>
              <a:buNone/>
            </a:pPr>
            <a:r>
              <a:rPr lang="en-US" sz="2400" b="1" smtClean="0"/>
              <a:t>Interaction of XRCC1 and XPD Gene Polymorphisms with Lifestyle and Environmental Factors Regarding Susceptibility to Lung Cancer in a High Incidence Population in North East India</a:t>
            </a:r>
            <a:endParaRPr lang="en-US" sz="2400" smtClean="0"/>
          </a:p>
        </p:txBody>
      </p:sp>
      <p:sp>
        <p:nvSpPr>
          <p:cNvPr id="28675" name="TextBox 3"/>
          <p:cNvSpPr txBox="1">
            <a:spLocks noChangeArrowheads="1"/>
          </p:cNvSpPr>
          <p:nvPr/>
        </p:nvSpPr>
        <p:spPr bwMode="auto">
          <a:xfrm>
            <a:off x="0" y="1071563"/>
            <a:ext cx="91440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n-US" sz="1600">
                <a:latin typeface="Times New Roman" pitchFamily="18" charset="0"/>
                <a:cs typeface="Times New Roman" pitchFamily="18" charset="0"/>
              </a:rPr>
              <a:t>This study aimed to explore the role of XRCC1 (Arg399Gln) and XPD (Lys751Gln) gene polymorphisms, lifestyle and environmental factors as well as their possible interactions in propensity to develop lung cancer in a population with high incidence from North East India. </a:t>
            </a:r>
          </a:p>
          <a:p>
            <a:pPr algn="just" eaLnBrk="1" hangingPunct="1">
              <a:buFont typeface="Arial" pitchFamily="34" charset="0"/>
              <a:buChar char="•"/>
            </a:pPr>
            <a:r>
              <a:rPr lang="en-US" sz="1600">
                <a:latin typeface="Times New Roman" pitchFamily="18" charset="0"/>
                <a:cs typeface="Times New Roman" pitchFamily="18" charset="0"/>
              </a:rPr>
              <a:t>A total of 272 lung cancer cases and 544 controls were collected and XRCC1 (Arg399Gln) and XPD (Lys751Gln) genotypes were analyzed using a polymerase chain reaction based restriction fragment length polymorphism assay. </a:t>
            </a:r>
          </a:p>
          <a:p>
            <a:pPr algn="just" eaLnBrk="1" hangingPunct="1">
              <a:buFont typeface="Arial" pitchFamily="34" charset="0"/>
              <a:buChar char="•"/>
            </a:pPr>
            <a:r>
              <a:rPr lang="en-US" sz="1600">
                <a:latin typeface="Times New Roman" pitchFamily="18" charset="0"/>
                <a:cs typeface="Times New Roman" pitchFamily="18" charset="0"/>
              </a:rPr>
              <a:t>The combined Gln/Gln genotype of XRCC1 and XPD genes was significantly associated with increased risk for lung cancer. Interaction of XRCC1Gln/Gln genotype with exposure of wood combustion, exposure of cooking oil fumes and tobacco smoking and, interaction of XPD with betel quid chewing and tobacco smoking were found to be significantly associated with increased risk for lung cancer. </a:t>
            </a:r>
          </a:p>
        </p:txBody>
      </p:sp>
      <p:pic>
        <p:nvPicPr>
          <p:cNvPr id="28676" name="Picture 2"/>
          <p:cNvPicPr>
            <a:picLocks noChangeAspect="1" noChangeArrowheads="1"/>
          </p:cNvPicPr>
          <p:nvPr/>
        </p:nvPicPr>
        <p:blipFill>
          <a:blip r:embed="rId2">
            <a:lum bright="20000" contrast="-20000"/>
            <a:extLst>
              <a:ext uri="{28A0092B-C50C-407E-A947-70E740481C1C}">
                <a14:useLocalDpi xmlns="" xmlns:a14="http://schemas.microsoft.com/office/drawing/2010/main" val="0"/>
              </a:ext>
            </a:extLst>
          </a:blip>
          <a:srcRect/>
          <a:stretch>
            <a:fillRect/>
          </a:stretch>
        </p:blipFill>
        <p:spPr bwMode="auto">
          <a:xfrm>
            <a:off x="0" y="3605213"/>
            <a:ext cx="4786313"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TextBox 4"/>
          <p:cNvSpPr txBox="1">
            <a:spLocks noChangeArrowheads="1"/>
          </p:cNvSpPr>
          <p:nvPr/>
        </p:nvSpPr>
        <p:spPr bwMode="auto">
          <a:xfrm>
            <a:off x="4648200" y="3657600"/>
            <a:ext cx="428625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1400" b="1">
                <a:latin typeface="Times New Roman" pitchFamily="18" charset="0"/>
                <a:cs typeface="Times New Roman" pitchFamily="18" charset="0"/>
              </a:rPr>
              <a:t>Fig:</a:t>
            </a:r>
            <a:r>
              <a:rPr lang="en-US" sz="1400">
                <a:latin typeface="Times New Roman" pitchFamily="18" charset="0"/>
                <a:cs typeface="Times New Roman" pitchFamily="18" charset="0"/>
              </a:rPr>
              <a:t> </a:t>
            </a:r>
            <a:r>
              <a:rPr lang="en-US" sz="1400">
                <a:latin typeface="Calibri" pitchFamily="34" charset="0"/>
              </a:rPr>
              <a:t>RFLP Photograph for XRCC1 Genotype. Lane M represents 100 bp DNA Ladder. Lane 6 is characterised by 615bp that represents XRCC1 Gln/Gln genotype. Lane 1, 2, 3, 4, 5, 7, 8, 9, 10, 12, 13, 14 and 15 are characterised by 377bp and 238bp that represents XRCC1 Arg/Arg genotype. While, Lane 11 and 16 are characterised by 615bp, 377bp and 238bp that represents XRCC1 Arg/Gln genotype </a:t>
            </a:r>
            <a:endParaRPr lang="en-US" sz="1400">
              <a:latin typeface="Times New Roman" pitchFamily="18" charset="0"/>
              <a:cs typeface="Times New Roman" pitchFamily="18" charset="0"/>
            </a:endParaRPr>
          </a:p>
        </p:txBody>
      </p:sp>
      <p:sp>
        <p:nvSpPr>
          <p:cNvPr id="28678" name="TextBox 5"/>
          <p:cNvSpPr txBox="1">
            <a:spLocks noChangeArrowheads="1"/>
          </p:cNvSpPr>
          <p:nvPr/>
        </p:nvSpPr>
        <p:spPr bwMode="auto">
          <a:xfrm>
            <a:off x="0" y="5462588"/>
            <a:ext cx="9144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a:latin typeface="Times New Roman" pitchFamily="18" charset="0"/>
                <a:cs typeface="Times New Roman" pitchFamily="18" charset="0"/>
              </a:rPr>
              <a:t>Publications:</a:t>
            </a:r>
          </a:p>
          <a:p>
            <a:pPr algn="just" eaLnBrk="1" hangingPunct="1"/>
            <a:r>
              <a:rPr lang="en-US" sz="1600">
                <a:latin typeface="Times New Roman" pitchFamily="18" charset="0"/>
                <a:cs typeface="Times New Roman" pitchFamily="18" charset="0"/>
              </a:rPr>
              <a:t>Saikia, B.J., Phukan, R.K., Sharma, S.K., Sekhon, G.S., Mahanta, J. (2014): Interaction of XRCC1 and XPD Gene Polymorphisms with Lifestyle and Environmental Factors Regarding Susceptibility to Lung Cancer in a High Incidence Population in North East India. Asian Pacific Journal of Cancer Prevention;(15):1993-1999.</a:t>
            </a:r>
          </a:p>
          <a:p>
            <a:pPr eaLnBrk="1" hangingPunct="1"/>
            <a:r>
              <a:rPr lang="en-US" sz="1600" b="1">
                <a:latin typeface="Times New Roman" pitchFamily="18" charset="0"/>
                <a:cs typeface="Times New Roman" pitchFamily="18" charset="0"/>
              </a:rPr>
              <a:t>Impact factor: 1.2</a:t>
            </a:r>
          </a:p>
        </p:txBody>
      </p:sp>
    </p:spTree>
    <p:extLst>
      <p:ext uri="{BB962C8B-B14F-4D97-AF65-F5344CB8AC3E}">
        <p14:creationId xmlns="" xmlns:p14="http://schemas.microsoft.com/office/powerpoint/2010/main" val="3128816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590800"/>
            <a:ext cx="8229600" cy="1143000"/>
          </a:xfrm>
        </p:spPr>
        <p:txBody>
          <a:bodyPr/>
          <a:lstStyle/>
          <a:p>
            <a:pPr eaLnBrk="1" hangingPunct="1"/>
            <a:r>
              <a:rPr lang="en-US" b="1" dirty="0" smtClean="0">
                <a:solidFill>
                  <a:srgbClr val="C00000"/>
                </a:solidFill>
              </a:rPr>
              <a:t>Bioinformatics</a:t>
            </a:r>
          </a:p>
        </p:txBody>
      </p:sp>
    </p:spTree>
    <p:extLst>
      <p:ext uri="{BB962C8B-B14F-4D97-AF65-F5344CB8AC3E}">
        <p14:creationId xmlns="" xmlns:p14="http://schemas.microsoft.com/office/powerpoint/2010/main" val="2027183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normAutofit fontScale="90000"/>
          </a:bodyPr>
          <a:lstStyle/>
          <a:p>
            <a:pPr eaLnBrk="1" hangingPunct="1"/>
            <a:r>
              <a:rPr lang="en-IN" sz="2000" b="1" smtClean="0">
                <a:solidFill>
                  <a:srgbClr val="002060"/>
                </a:solidFill>
              </a:rPr>
              <a:t>Design and Identification of Novel malaria inhibitor via </a:t>
            </a:r>
            <a:r>
              <a:rPr lang="en-US" sz="2000" b="1" smtClean="0">
                <a:solidFill>
                  <a:srgbClr val="002060"/>
                </a:solidFill>
              </a:rPr>
              <a:t>Laplacian-modified Bayesian based QSAR Modeling, Virtual Screening and Molecular Docking Study</a:t>
            </a:r>
            <a:r>
              <a:rPr lang="en-IN" sz="2000" smtClean="0"/>
              <a:t/>
            </a:r>
            <a:br>
              <a:rPr lang="en-IN" sz="2000" smtClean="0"/>
            </a:br>
            <a:endParaRPr lang="en-IN" sz="2000" smtClean="0"/>
          </a:p>
        </p:txBody>
      </p:sp>
      <p:sp>
        <p:nvSpPr>
          <p:cNvPr id="1028" name="Content Placeholder 2"/>
          <p:cNvSpPr>
            <a:spLocks noGrp="1"/>
          </p:cNvSpPr>
          <p:nvPr>
            <p:ph idx="1"/>
          </p:nvPr>
        </p:nvSpPr>
        <p:spPr>
          <a:xfrm>
            <a:off x="0" y="1143000"/>
            <a:ext cx="5867400" cy="3581400"/>
          </a:xfrm>
        </p:spPr>
        <p:txBody>
          <a:bodyPr/>
          <a:lstStyle/>
          <a:p>
            <a:pPr eaLnBrk="1" hangingPunct="1"/>
            <a:r>
              <a:rPr lang="en-IN" sz="1500" smtClean="0"/>
              <a:t>Training set of twenty two naturally occurring highly active antimalarial compounds and their conformers were used to develop an Extended-connectivity fingerprints </a:t>
            </a:r>
            <a:r>
              <a:rPr lang="en-US" sz="1500" smtClean="0"/>
              <a:t>based Laplacian-modified Bayesian QSAR model.</a:t>
            </a:r>
          </a:p>
          <a:p>
            <a:pPr eaLnBrk="1" hangingPunct="1"/>
            <a:r>
              <a:rPr lang="en-US" sz="1500" smtClean="0"/>
              <a:t>Study reveals twenty one potential lead molecules as  novel anti malarial molecules screened from Chem Bridge database</a:t>
            </a:r>
            <a:r>
              <a:rPr lang="en-IN" sz="1500" smtClean="0"/>
              <a:t>, which exhibit good estimated activities by the QSAR model</a:t>
            </a:r>
            <a:r>
              <a:rPr lang="en-US" sz="1500" smtClean="0"/>
              <a:t>. </a:t>
            </a:r>
          </a:p>
          <a:p>
            <a:pPr eaLnBrk="1" hangingPunct="1"/>
            <a:r>
              <a:rPr lang="en-US" sz="1500" smtClean="0"/>
              <a:t>Molecular Docking was carried out with these hits against the cross validated binding sites of wild and mutant </a:t>
            </a:r>
            <a:r>
              <a:rPr lang="en-US" sz="1500" i="1" smtClean="0"/>
              <a:t>Plasmodium falciparum</a:t>
            </a:r>
            <a:r>
              <a:rPr lang="en-US" sz="1500" smtClean="0"/>
              <a:t> dihydrofolate reductase (</a:t>
            </a:r>
            <a:r>
              <a:rPr lang="en-US" sz="1500" i="1" smtClean="0"/>
              <a:t>pf</a:t>
            </a:r>
            <a:r>
              <a:rPr lang="en-US" sz="1500" smtClean="0"/>
              <a:t>DHFR) receptor models. </a:t>
            </a:r>
          </a:p>
          <a:p>
            <a:pPr eaLnBrk="1" hangingPunct="1"/>
            <a:r>
              <a:rPr lang="en-US" sz="1500" smtClean="0"/>
              <a:t>We have identified two compounds (CB7730780 and CB7981022) with favorable interaction at receptor binding sites and least docking score as a potential and efficient antifolate (</a:t>
            </a:r>
            <a:r>
              <a:rPr lang="en-US" sz="1500" i="1" smtClean="0"/>
              <a:t>pf</a:t>
            </a:r>
            <a:r>
              <a:rPr lang="en-US" sz="1500" smtClean="0"/>
              <a:t>DHFR inhibitor) in comparison with the existing co-crytallized ligands.</a:t>
            </a:r>
            <a:endParaRPr lang="en-IN" sz="1500" smtClean="0"/>
          </a:p>
          <a:p>
            <a:pPr eaLnBrk="1" hangingPunct="1"/>
            <a:endParaRPr lang="en-US" sz="1500" smtClean="0"/>
          </a:p>
          <a:p>
            <a:pPr eaLnBrk="1" hangingPunct="1"/>
            <a:endParaRPr lang="en-IN" sz="1500" smtClean="0"/>
          </a:p>
        </p:txBody>
      </p:sp>
      <p:graphicFrame>
        <p:nvGraphicFramePr>
          <p:cNvPr id="4" name="Table 3"/>
          <p:cNvGraphicFramePr>
            <a:graphicFrameLocks noGrp="1"/>
          </p:cNvGraphicFramePr>
          <p:nvPr/>
        </p:nvGraphicFramePr>
        <p:xfrm>
          <a:off x="5791200" y="1371600"/>
          <a:ext cx="3200400" cy="4735520"/>
        </p:xfrm>
        <a:graphic>
          <a:graphicData uri="http://schemas.openxmlformats.org/drawingml/2006/table">
            <a:tbl>
              <a:tblPr>
                <a:tableStyleId>{8799B23B-EC83-4686-B30A-512413B5E67A}</a:tableStyleId>
              </a:tblPr>
              <a:tblGrid>
                <a:gridCol w="1548580"/>
                <a:gridCol w="1015271"/>
                <a:gridCol w="636549"/>
              </a:tblGrid>
              <a:tr h="385591">
                <a:tc>
                  <a:txBody>
                    <a:bodyPr/>
                    <a:lstStyle/>
                    <a:p>
                      <a:pPr algn="l">
                        <a:lnSpc>
                          <a:spcPct val="115000"/>
                        </a:lnSpc>
                        <a:spcAft>
                          <a:spcPts val="0"/>
                        </a:spcAft>
                      </a:pPr>
                      <a:r>
                        <a:rPr lang="en-US" sz="1100" b="1" dirty="0">
                          <a:solidFill>
                            <a:srgbClr val="FF0000"/>
                          </a:solidFill>
                        </a:rPr>
                        <a:t>Compound  Name</a:t>
                      </a:r>
                      <a:endParaRPr lang="en-IN" sz="1100" b="1" dirty="0">
                        <a:solidFill>
                          <a:srgbClr val="FF0000"/>
                        </a:solidFill>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smtClean="0">
                          <a:solidFill>
                            <a:srgbClr val="FF0000"/>
                          </a:solidFill>
                        </a:rPr>
                        <a:t>Mol Wt</a:t>
                      </a:r>
                      <a:endParaRPr lang="en-IN" sz="1100" b="1" dirty="0">
                        <a:solidFill>
                          <a:srgbClr val="FF0000"/>
                        </a:solidFill>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solidFill>
                            <a:srgbClr val="FF0000"/>
                          </a:solidFill>
                        </a:rPr>
                        <a:t>IC50 </a:t>
                      </a:r>
                      <a:endParaRPr lang="en-IN" sz="1100" b="1" dirty="0">
                        <a:solidFill>
                          <a:srgbClr val="FF0000"/>
                        </a:solidFill>
                      </a:endParaRPr>
                    </a:p>
                    <a:p>
                      <a:pPr algn="l">
                        <a:lnSpc>
                          <a:spcPct val="115000"/>
                        </a:lnSpc>
                        <a:spcAft>
                          <a:spcPts val="0"/>
                        </a:spcAft>
                      </a:pPr>
                      <a:r>
                        <a:rPr lang="en-US" sz="1100" b="1" dirty="0">
                          <a:solidFill>
                            <a:srgbClr val="FF0000"/>
                          </a:solidFill>
                        </a:rPr>
                        <a:t>(µM)</a:t>
                      </a:r>
                      <a:endParaRPr lang="en-IN" sz="1100" b="1" dirty="0">
                        <a:solidFill>
                          <a:srgbClr val="FF0000"/>
                        </a:solidFill>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err="1"/>
                        <a:t>Catechin</a:t>
                      </a:r>
                      <a:endParaRPr lang="en-IN" sz="1100" b="1" dirty="0">
                        <a:latin typeface="Calibri"/>
                        <a:ea typeface="Calibri"/>
                        <a:cs typeface="Times New Roman"/>
                      </a:endParaRPr>
                    </a:p>
                  </a:txBody>
                  <a:tcPr marL="46481" marR="46481" marT="0" marB="0"/>
                </a:tc>
                <a:tc>
                  <a:txBody>
                    <a:bodyPr/>
                    <a:lstStyle/>
                    <a:p>
                      <a:pPr algn="l">
                        <a:lnSpc>
                          <a:spcPct val="115000"/>
                        </a:lnSpc>
                        <a:spcAft>
                          <a:spcPts val="1000"/>
                        </a:spcAft>
                      </a:pPr>
                      <a:r>
                        <a:rPr lang="en-IN" sz="1100" b="1" dirty="0"/>
                        <a:t>440.356</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a:t>1.20</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err="1"/>
                        <a:t>Catechin</a:t>
                      </a:r>
                      <a:r>
                        <a:rPr lang="en-US" sz="1100" b="1" dirty="0"/>
                        <a:t> 5 </a:t>
                      </a:r>
                      <a:r>
                        <a:rPr lang="en-US" sz="1100" b="1" dirty="0" err="1"/>
                        <a:t>gallate</a:t>
                      </a:r>
                      <a:endParaRPr lang="en-IN" sz="1100" b="1" dirty="0">
                        <a:latin typeface="Calibri"/>
                        <a:ea typeface="Calibri"/>
                        <a:cs typeface="Times New Roman"/>
                      </a:endParaRPr>
                    </a:p>
                  </a:txBody>
                  <a:tcPr marL="46481" marR="46481" marT="0" marB="0"/>
                </a:tc>
                <a:tc>
                  <a:txBody>
                    <a:bodyPr/>
                    <a:lstStyle/>
                    <a:p>
                      <a:pPr algn="l">
                        <a:lnSpc>
                          <a:spcPct val="115000"/>
                        </a:lnSpc>
                        <a:spcAft>
                          <a:spcPts val="1000"/>
                        </a:spcAft>
                      </a:pPr>
                      <a:r>
                        <a:rPr lang="en-IN" sz="1100" b="1"/>
                        <a:t>440.356</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a:t>1.00</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err="1"/>
                        <a:t>Artonin</a:t>
                      </a:r>
                      <a:r>
                        <a:rPr lang="en-US" sz="1100" b="1" dirty="0"/>
                        <a:t> E</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endParaRPr lang="en-US" sz="1100" b="1">
                        <a:latin typeface="Times New Roman"/>
                        <a:ea typeface="Times New Roman"/>
                        <a:cs typeface="Times New Roman"/>
                      </a:endParaRPr>
                    </a:p>
                  </a:txBody>
                  <a:tcPr marL="46481" marR="46481" marT="0" marB="0"/>
                </a:tc>
                <a:tc>
                  <a:txBody>
                    <a:bodyPr/>
                    <a:lstStyle/>
                    <a:p>
                      <a:pPr algn="l">
                        <a:lnSpc>
                          <a:spcPct val="115000"/>
                        </a:lnSpc>
                        <a:spcAft>
                          <a:spcPts val="0"/>
                        </a:spcAft>
                      </a:pPr>
                      <a:r>
                        <a:rPr lang="en-US" sz="1100" b="1"/>
                        <a:t>4.80</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err="1"/>
                        <a:t>Artocarpones</a:t>
                      </a:r>
                      <a:r>
                        <a:rPr lang="en-US" sz="1100" b="1" dirty="0"/>
                        <a:t> A</a:t>
                      </a:r>
                      <a:endParaRPr lang="en-IN" sz="1100" b="1" dirty="0">
                        <a:latin typeface="Calibri"/>
                        <a:ea typeface="Calibri"/>
                        <a:cs typeface="Times New Roman"/>
                      </a:endParaRPr>
                    </a:p>
                  </a:txBody>
                  <a:tcPr marL="46481" marR="46481" marT="0" marB="0"/>
                </a:tc>
                <a:tc>
                  <a:txBody>
                    <a:bodyPr/>
                    <a:lstStyle/>
                    <a:p>
                      <a:pPr algn="l">
                        <a:lnSpc>
                          <a:spcPct val="115000"/>
                        </a:lnSpc>
                        <a:spcAft>
                          <a:spcPts val="1000"/>
                        </a:spcAft>
                      </a:pPr>
                      <a:r>
                        <a:rPr lang="en-IN" sz="1100" b="1"/>
                        <a:t>384.379</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a:t>0.12</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err="1"/>
                        <a:t>Artonin</a:t>
                      </a:r>
                      <a:r>
                        <a:rPr lang="en-US" sz="1100" b="1" dirty="0"/>
                        <a:t> A</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502.555</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a:t>0.55</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err="1"/>
                        <a:t>Cycloheterophyllin</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502.555</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a:t>0.02</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Artoindonesianin  R</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400.422</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a:t>0.66</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Heterophyllin</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520.613</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a:t>1.04</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err="1"/>
                        <a:t>Lanaroflavone</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538.458</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0.48</a:t>
                      </a:r>
                      <a:endParaRPr lang="en-IN" sz="1100" b="1" dirty="0">
                        <a:latin typeface="Calibri"/>
                        <a:ea typeface="Calibri"/>
                        <a:cs typeface="Times New Roman"/>
                      </a:endParaRPr>
                    </a:p>
                  </a:txBody>
                  <a:tcPr marL="46481" marR="46481" marT="0" marB="0"/>
                </a:tc>
              </a:tr>
              <a:tr h="216038">
                <a:tc>
                  <a:txBody>
                    <a:bodyPr/>
                    <a:lstStyle/>
                    <a:p>
                      <a:pPr algn="l">
                        <a:lnSpc>
                          <a:spcPct val="115000"/>
                        </a:lnSpc>
                        <a:spcAft>
                          <a:spcPts val="0"/>
                        </a:spcAft>
                      </a:pPr>
                      <a:r>
                        <a:rPr lang="en-US" sz="1100" b="1" dirty="0" err="1"/>
                        <a:t>Ginkgetin</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580.538</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a:t>2.00</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Allanxanthone C</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464.55</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a:t>1.30</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Symphonin</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endParaRPr lang="en-US" sz="1100" b="1" dirty="0">
                        <a:latin typeface="Times New Roman"/>
                        <a:ea typeface="Times New Roman"/>
                        <a:cs typeface="Times New Roman"/>
                      </a:endParaRPr>
                    </a:p>
                  </a:txBody>
                  <a:tcPr marL="46481" marR="46481" marT="0" marB="0"/>
                </a:tc>
                <a:tc>
                  <a:txBody>
                    <a:bodyPr/>
                    <a:lstStyle/>
                    <a:p>
                      <a:pPr algn="l">
                        <a:lnSpc>
                          <a:spcPct val="115000"/>
                        </a:lnSpc>
                        <a:spcAft>
                          <a:spcPts val="0"/>
                        </a:spcAft>
                      </a:pPr>
                      <a:r>
                        <a:rPr lang="en-US" sz="1100" b="1"/>
                        <a:t>1.30</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Garciniaxanthone</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440.486</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2.50</a:t>
                      </a:r>
                      <a:endParaRPr lang="en-IN" sz="1100" b="1" dirty="0">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dirty="0"/>
                        <a:t>4-Nerolidylcatechol</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endParaRPr lang="en-US" sz="1100" b="1" dirty="0">
                        <a:latin typeface="Times New Roman"/>
                        <a:ea typeface="Times New Roman"/>
                        <a:cs typeface="Times New Roman"/>
                      </a:endParaRPr>
                    </a:p>
                  </a:txBody>
                  <a:tcPr marL="46481" marR="46481" marT="0" marB="0"/>
                </a:tc>
                <a:tc>
                  <a:txBody>
                    <a:bodyPr/>
                    <a:lstStyle/>
                    <a:p>
                      <a:pPr algn="l">
                        <a:lnSpc>
                          <a:spcPct val="115000"/>
                        </a:lnSpc>
                        <a:spcAft>
                          <a:spcPts val="0"/>
                        </a:spcAft>
                      </a:pPr>
                      <a:r>
                        <a:rPr lang="en-US" sz="1100" b="1"/>
                        <a:t>0.67</a:t>
                      </a:r>
                      <a:endParaRPr lang="en-IN" sz="1100" b="1">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Isokinikophore </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a:t>434.395</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0.28</a:t>
                      </a:r>
                      <a:endParaRPr lang="en-IN" sz="1100" b="1" dirty="0">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Bazouanthrone</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a:t>486.642</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1.8</a:t>
                      </a:r>
                      <a:endParaRPr lang="en-IN" sz="1100" b="1" dirty="0">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Tanachin</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a:t>264.317</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1.5</a:t>
                      </a:r>
                      <a:endParaRPr lang="en-IN" sz="1100" b="1" dirty="0">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Casearlucin A</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a:t>518.639</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0.62</a:t>
                      </a:r>
                      <a:endParaRPr lang="en-IN" sz="1100" b="1" dirty="0">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Casamembrol A</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endParaRPr lang="en-US" sz="1100" b="1" dirty="0">
                        <a:latin typeface="Times New Roman"/>
                        <a:ea typeface="Times New Roman"/>
                        <a:cs typeface="Times New Roman"/>
                      </a:endParaRPr>
                    </a:p>
                  </a:txBody>
                  <a:tcPr marL="46481" marR="46481" marT="0" marB="0"/>
                </a:tc>
                <a:tc>
                  <a:txBody>
                    <a:bodyPr/>
                    <a:lstStyle/>
                    <a:p>
                      <a:pPr algn="l">
                        <a:lnSpc>
                          <a:spcPct val="115000"/>
                        </a:lnSpc>
                        <a:spcAft>
                          <a:spcPts val="0"/>
                        </a:spcAft>
                      </a:pPr>
                      <a:r>
                        <a:rPr lang="en-US" sz="1100" b="1" dirty="0"/>
                        <a:t>0.57</a:t>
                      </a:r>
                      <a:endParaRPr lang="en-IN" sz="1100" b="1" dirty="0">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Laetiaprocerine A</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endParaRPr lang="en-US" sz="1100" b="1">
                        <a:latin typeface="Times New Roman"/>
                        <a:ea typeface="Times New Roman"/>
                        <a:cs typeface="Times New Roman"/>
                      </a:endParaRPr>
                    </a:p>
                  </a:txBody>
                  <a:tcPr marL="46481" marR="46481" marT="0" marB="0"/>
                </a:tc>
                <a:tc>
                  <a:txBody>
                    <a:bodyPr/>
                    <a:lstStyle/>
                    <a:p>
                      <a:pPr algn="l">
                        <a:lnSpc>
                          <a:spcPct val="115000"/>
                        </a:lnSpc>
                        <a:spcAft>
                          <a:spcPts val="0"/>
                        </a:spcAft>
                      </a:pPr>
                      <a:r>
                        <a:rPr lang="en-US" sz="1100" b="1" dirty="0"/>
                        <a:t>0.58</a:t>
                      </a:r>
                      <a:endParaRPr lang="en-IN" sz="1100" b="1" dirty="0">
                        <a:latin typeface="Calibri"/>
                        <a:ea typeface="Calibri"/>
                        <a:cs typeface="Times New Roman"/>
                      </a:endParaRPr>
                    </a:p>
                  </a:txBody>
                  <a:tcPr marL="46481" marR="46481" marT="0" marB="0"/>
                </a:tc>
              </a:tr>
              <a:tr h="192796">
                <a:tc>
                  <a:txBody>
                    <a:bodyPr/>
                    <a:lstStyle/>
                    <a:p>
                      <a:pPr algn="l">
                        <a:lnSpc>
                          <a:spcPct val="115000"/>
                        </a:lnSpc>
                        <a:spcAft>
                          <a:spcPts val="0"/>
                        </a:spcAft>
                      </a:pPr>
                      <a:r>
                        <a:rPr lang="en-US" sz="1100" b="1"/>
                        <a:t>Bonducellpins C</a:t>
                      </a:r>
                      <a:endParaRPr lang="en-IN" sz="1100" b="1">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420.496</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0.12</a:t>
                      </a:r>
                      <a:endParaRPr lang="en-IN" sz="1100" b="1" dirty="0">
                        <a:latin typeface="Calibri"/>
                        <a:ea typeface="Calibri"/>
                        <a:cs typeface="Times New Roman"/>
                      </a:endParaRPr>
                    </a:p>
                  </a:txBody>
                  <a:tcPr marL="46481" marR="46481" marT="0" marB="0"/>
                </a:tc>
              </a:tr>
              <a:tr h="277971">
                <a:tc>
                  <a:txBody>
                    <a:bodyPr/>
                    <a:lstStyle/>
                    <a:p>
                      <a:pPr algn="l">
                        <a:lnSpc>
                          <a:spcPct val="115000"/>
                        </a:lnSpc>
                        <a:spcAft>
                          <a:spcPts val="0"/>
                        </a:spcAft>
                      </a:pPr>
                      <a:r>
                        <a:rPr lang="en-US" sz="1100" b="1" dirty="0"/>
                        <a:t>7-acetoxybonducellpin C</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462.533</a:t>
                      </a:r>
                      <a:endParaRPr lang="en-IN" sz="1100" b="1" dirty="0">
                        <a:latin typeface="Calibri"/>
                        <a:ea typeface="Calibri"/>
                        <a:cs typeface="Times New Roman"/>
                      </a:endParaRPr>
                    </a:p>
                  </a:txBody>
                  <a:tcPr marL="46481" marR="46481" marT="0" marB="0"/>
                </a:tc>
                <a:tc>
                  <a:txBody>
                    <a:bodyPr/>
                    <a:lstStyle/>
                    <a:p>
                      <a:pPr algn="l">
                        <a:lnSpc>
                          <a:spcPct val="115000"/>
                        </a:lnSpc>
                        <a:spcAft>
                          <a:spcPts val="0"/>
                        </a:spcAft>
                      </a:pPr>
                      <a:r>
                        <a:rPr lang="en-US" sz="1100" b="1" dirty="0"/>
                        <a:t>0.6</a:t>
                      </a:r>
                      <a:endParaRPr lang="en-IN" sz="1100" b="1" dirty="0">
                        <a:latin typeface="Calibri"/>
                        <a:ea typeface="Calibri"/>
                        <a:cs typeface="Times New Roman"/>
                      </a:endParaRPr>
                    </a:p>
                  </a:txBody>
                  <a:tcPr marL="46481" marR="46481" marT="0" marB="0"/>
                </a:tc>
              </a:tr>
            </a:tbl>
          </a:graphicData>
        </a:graphic>
      </p:graphicFrame>
      <p:sp>
        <p:nvSpPr>
          <p:cNvPr id="1127" name="Rectangle 1"/>
          <p:cNvSpPr>
            <a:spLocks noChangeArrowheads="1"/>
          </p:cNvSpPr>
          <p:nvPr/>
        </p:nvSpPr>
        <p:spPr bwMode="auto">
          <a:xfrm>
            <a:off x="0" y="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8" name="Rectangle 4"/>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IN">
              <a:latin typeface="Calibri" pitchFamily="34" charset="0"/>
            </a:endParaRPr>
          </a:p>
        </p:txBody>
      </p:sp>
      <p:graphicFrame>
        <p:nvGraphicFramePr>
          <p:cNvPr id="1026" name="Object 2"/>
          <p:cNvGraphicFramePr>
            <a:graphicFrameLocks noChangeAspect="1"/>
          </p:cNvGraphicFramePr>
          <p:nvPr/>
        </p:nvGraphicFramePr>
        <p:xfrm>
          <a:off x="1066800" y="4759325"/>
          <a:ext cx="2057400" cy="1701800"/>
        </p:xfrm>
        <a:graphic>
          <a:graphicData uri="http://schemas.openxmlformats.org/presentationml/2006/ole">
            <p:oleObj spid="_x0000_s1038" name="MarvinOLE" r:id="rId3" imgW="2895549" imgH="2648040" progId="">
              <p:embed/>
            </p:oleObj>
          </a:graphicData>
        </a:graphic>
      </p:graphicFrame>
      <p:sp>
        <p:nvSpPr>
          <p:cNvPr id="1129" name="TextBox 10"/>
          <p:cNvSpPr txBox="1">
            <a:spLocks noChangeArrowheads="1"/>
          </p:cNvSpPr>
          <p:nvPr/>
        </p:nvSpPr>
        <p:spPr bwMode="auto">
          <a:xfrm>
            <a:off x="6400800" y="914400"/>
            <a:ext cx="2362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IN" sz="1400" b="1">
                <a:latin typeface="Calibri" pitchFamily="34" charset="0"/>
              </a:rPr>
              <a:t>Training Set Compounds</a:t>
            </a:r>
          </a:p>
        </p:txBody>
      </p:sp>
      <p:sp>
        <p:nvSpPr>
          <p:cNvPr id="12" name="Right Arrow 11"/>
          <p:cNvSpPr/>
          <p:nvPr/>
        </p:nvSpPr>
        <p:spPr>
          <a:xfrm rot="5400000">
            <a:off x="7620000" y="5943600"/>
            <a:ext cx="304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4" name="Rounded Rectangle 13"/>
          <p:cNvSpPr/>
          <p:nvPr/>
        </p:nvSpPr>
        <p:spPr>
          <a:xfrm>
            <a:off x="6858000" y="6324600"/>
            <a:ext cx="2133600" cy="3810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IN" dirty="0"/>
              <a:t>QSAR MODEL</a:t>
            </a:r>
          </a:p>
        </p:txBody>
      </p:sp>
      <p:sp>
        <p:nvSpPr>
          <p:cNvPr id="15" name="Rounded Rectangle 14"/>
          <p:cNvSpPr/>
          <p:nvPr/>
        </p:nvSpPr>
        <p:spPr>
          <a:xfrm>
            <a:off x="3200400" y="6324600"/>
            <a:ext cx="1143000" cy="3810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IN" sz="1400" b="1" dirty="0"/>
              <a:t>DOCKING</a:t>
            </a:r>
          </a:p>
        </p:txBody>
      </p:sp>
      <p:sp>
        <p:nvSpPr>
          <p:cNvPr id="1133" name="TextBox 15"/>
          <p:cNvSpPr txBox="1">
            <a:spLocks noChangeArrowheads="1"/>
          </p:cNvSpPr>
          <p:nvPr/>
        </p:nvSpPr>
        <p:spPr bwMode="auto">
          <a:xfrm>
            <a:off x="228600" y="6505575"/>
            <a:ext cx="22098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IN" sz="1200">
                <a:latin typeface="Calibri" pitchFamily="34" charset="0"/>
              </a:rPr>
              <a:t>Paper under communication..</a:t>
            </a:r>
          </a:p>
        </p:txBody>
      </p:sp>
      <p:pic>
        <p:nvPicPr>
          <p:cNvPr id="1134" name="Picture 3" descr="H:\model3\wild_022 hydrophobic.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52800" y="5334000"/>
            <a:ext cx="838200"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5" name="Picture 2" descr="H:\model3\wild+022.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191000" y="4648200"/>
            <a:ext cx="990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 name="Picture 4" descr="H:\model3\bindinding sites of protein.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352800" y="4648200"/>
            <a:ext cx="8382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7" name="Picture 5" descr="H:\model3\7730780 energy map.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191000" y="5257800"/>
            <a:ext cx="990600" cy="63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Left Arrow 22"/>
          <p:cNvSpPr/>
          <p:nvPr/>
        </p:nvSpPr>
        <p:spPr>
          <a:xfrm>
            <a:off x="6553200" y="6400800"/>
            <a:ext cx="228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24" name="Rounded Rectangle 23"/>
          <p:cNvSpPr/>
          <p:nvPr/>
        </p:nvSpPr>
        <p:spPr>
          <a:xfrm>
            <a:off x="4876800" y="6324600"/>
            <a:ext cx="1524000" cy="3810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IN" sz="1400" b="1" dirty="0"/>
              <a:t>DRUG LIKE FILTER</a:t>
            </a:r>
          </a:p>
        </p:txBody>
      </p:sp>
      <p:sp>
        <p:nvSpPr>
          <p:cNvPr id="25" name="Left Arrow 24"/>
          <p:cNvSpPr/>
          <p:nvPr/>
        </p:nvSpPr>
        <p:spPr>
          <a:xfrm>
            <a:off x="4495800" y="6400800"/>
            <a:ext cx="228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141" name="TextBox 25"/>
          <p:cNvSpPr txBox="1">
            <a:spLocks noChangeArrowheads="1"/>
          </p:cNvSpPr>
          <p:nvPr/>
        </p:nvSpPr>
        <p:spPr bwMode="auto">
          <a:xfrm>
            <a:off x="152400" y="4953000"/>
            <a:ext cx="9144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IN" sz="1200" b="1">
                <a:solidFill>
                  <a:srgbClr val="002060"/>
                </a:solidFill>
                <a:latin typeface="Calibri" pitchFamily="34" charset="0"/>
              </a:rPr>
              <a:t>Proposed Compound from Chem Bridge   Database</a:t>
            </a:r>
          </a:p>
        </p:txBody>
      </p:sp>
      <p:sp>
        <p:nvSpPr>
          <p:cNvPr id="27" name="Right Arrow 26"/>
          <p:cNvSpPr/>
          <p:nvPr/>
        </p:nvSpPr>
        <p:spPr>
          <a:xfrm>
            <a:off x="990600" y="5486400"/>
            <a:ext cx="228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Tree>
    <p:extLst>
      <p:ext uri="{BB962C8B-B14F-4D97-AF65-F5344CB8AC3E}">
        <p14:creationId xmlns="" xmlns:p14="http://schemas.microsoft.com/office/powerpoint/2010/main" val="2400612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IN" sz="2000" b="1" smtClean="0">
                <a:solidFill>
                  <a:srgbClr val="002060"/>
                </a:solidFill>
              </a:rPr>
              <a:t>Comparative modelling of </a:t>
            </a:r>
            <a:r>
              <a:rPr lang="en-IN" sz="2000" b="1" i="1" smtClean="0">
                <a:solidFill>
                  <a:srgbClr val="002060"/>
                </a:solidFill>
              </a:rPr>
              <a:t>Plasmodium falciparam </a:t>
            </a:r>
            <a:r>
              <a:rPr lang="en-IN" sz="2000" b="1" smtClean="0">
                <a:solidFill>
                  <a:srgbClr val="002060"/>
                </a:solidFill>
              </a:rPr>
              <a:t>Dihydropteroate Synthase 2 and docking  study against compounds from anti-malarial plant </a:t>
            </a:r>
            <a:r>
              <a:rPr lang="en-IN" sz="2000" b="1" i="1" smtClean="0">
                <a:solidFill>
                  <a:srgbClr val="002060"/>
                </a:solidFill>
              </a:rPr>
              <a:t>Carcia papaya</a:t>
            </a:r>
            <a:r>
              <a:rPr lang="en-IN" sz="2000" b="1" smtClean="0">
                <a:solidFill>
                  <a:srgbClr val="002060"/>
                </a:solidFill>
              </a:rPr>
              <a:t> and </a:t>
            </a:r>
            <a:r>
              <a:rPr lang="en-IN" sz="2000" b="1" i="1" smtClean="0">
                <a:solidFill>
                  <a:srgbClr val="002060"/>
                </a:solidFill>
              </a:rPr>
              <a:t>Swertia chirata</a:t>
            </a:r>
          </a:p>
        </p:txBody>
      </p:sp>
      <p:sp>
        <p:nvSpPr>
          <p:cNvPr id="3" name="Content Placeholder 2"/>
          <p:cNvSpPr>
            <a:spLocks noGrp="1"/>
          </p:cNvSpPr>
          <p:nvPr>
            <p:ph idx="1"/>
          </p:nvPr>
        </p:nvSpPr>
        <p:spPr>
          <a:xfrm>
            <a:off x="4419600" y="1524000"/>
            <a:ext cx="4419600" cy="2971800"/>
          </a:xfrm>
        </p:spPr>
        <p:txBody>
          <a:bodyPr rtlCol="0">
            <a:normAutofit fontScale="55000" lnSpcReduction="20000"/>
          </a:bodyPr>
          <a:lstStyle/>
          <a:p>
            <a:pPr algn="just" eaLnBrk="1" fontAlgn="auto" hangingPunct="1">
              <a:spcAft>
                <a:spcPts val="0"/>
              </a:spcAft>
              <a:defRPr/>
            </a:pPr>
            <a:r>
              <a:rPr lang="en-IN" sz="3300" dirty="0" smtClean="0"/>
              <a:t>Homology based Three dimensional (3D) structure  </a:t>
            </a:r>
            <a:r>
              <a:rPr lang="en-IN" sz="3300" dirty="0" err="1" smtClean="0"/>
              <a:t>Dihydropteroate</a:t>
            </a:r>
            <a:r>
              <a:rPr lang="en-IN" sz="3300" dirty="0" smtClean="0"/>
              <a:t> </a:t>
            </a:r>
            <a:r>
              <a:rPr lang="en-IN" sz="3300" dirty="0" err="1" smtClean="0"/>
              <a:t>synthase</a:t>
            </a:r>
            <a:r>
              <a:rPr lang="en-IN" sz="3300" dirty="0" smtClean="0"/>
              <a:t> (DHPS), essential enzyme required for the </a:t>
            </a:r>
            <a:r>
              <a:rPr lang="en-IN" sz="3300" dirty="0" err="1" smtClean="0"/>
              <a:t>folate</a:t>
            </a:r>
            <a:r>
              <a:rPr lang="en-IN" sz="3300" dirty="0" smtClean="0"/>
              <a:t> biosynthesis in </a:t>
            </a:r>
            <a:r>
              <a:rPr lang="en-US" sz="3300" i="1" dirty="0" smtClean="0"/>
              <a:t>Plasmodium </a:t>
            </a:r>
            <a:r>
              <a:rPr lang="en-US" sz="3300" i="1" dirty="0" err="1" smtClean="0"/>
              <a:t>falciparum</a:t>
            </a:r>
            <a:r>
              <a:rPr lang="en-US" sz="3300" i="1" dirty="0" smtClean="0"/>
              <a:t> </a:t>
            </a:r>
            <a:r>
              <a:rPr lang="en-US" sz="3300" dirty="0" smtClean="0"/>
              <a:t>was predicted </a:t>
            </a:r>
            <a:r>
              <a:rPr lang="en-IN" sz="3300" dirty="0" smtClean="0"/>
              <a:t>.</a:t>
            </a:r>
          </a:p>
          <a:p>
            <a:pPr algn="just" eaLnBrk="1" fontAlgn="auto" hangingPunct="1">
              <a:spcAft>
                <a:spcPts val="0"/>
              </a:spcAft>
              <a:defRPr/>
            </a:pPr>
            <a:r>
              <a:rPr lang="en-US" sz="3300" dirty="0" smtClean="0"/>
              <a:t>The study identified few </a:t>
            </a:r>
            <a:r>
              <a:rPr lang="en-US" sz="3300" dirty="0" err="1" smtClean="0"/>
              <a:t>phytochemical</a:t>
            </a:r>
            <a:r>
              <a:rPr lang="en-US" sz="3300" dirty="0" smtClean="0"/>
              <a:t> such as </a:t>
            </a:r>
            <a:r>
              <a:rPr lang="en-US" sz="3300" dirty="0" err="1" smtClean="0"/>
              <a:t>Atovquone</a:t>
            </a:r>
            <a:r>
              <a:rPr lang="en-US" sz="3300" dirty="0" smtClean="0"/>
              <a:t>, </a:t>
            </a:r>
            <a:r>
              <a:rPr lang="en-US" sz="3300" dirty="0" err="1" smtClean="0"/>
              <a:t>Nitroblue</a:t>
            </a:r>
            <a:r>
              <a:rPr lang="en-US" sz="3300" dirty="0" smtClean="0"/>
              <a:t> </a:t>
            </a:r>
            <a:r>
              <a:rPr lang="en-US" sz="3300" dirty="0" err="1" smtClean="0"/>
              <a:t>tetrazolium</a:t>
            </a:r>
            <a:r>
              <a:rPr lang="en-US" sz="3300" dirty="0" smtClean="0"/>
              <a:t>, </a:t>
            </a:r>
            <a:r>
              <a:rPr lang="en-US" sz="3300" dirty="0" err="1" smtClean="0"/>
              <a:t>Caffeic</a:t>
            </a:r>
            <a:r>
              <a:rPr lang="en-US" sz="3300" dirty="0" smtClean="0"/>
              <a:t> Acid and </a:t>
            </a:r>
            <a:r>
              <a:rPr lang="en-US" sz="3300" dirty="0" err="1" smtClean="0"/>
              <a:t>Kaempferol</a:t>
            </a:r>
            <a:r>
              <a:rPr lang="en-US" sz="3300" dirty="0" smtClean="0"/>
              <a:t> in</a:t>
            </a:r>
            <a:r>
              <a:rPr lang="en-IN" sz="3300" dirty="0" smtClean="0"/>
              <a:t> terms of least docking and optimum ADME scores </a:t>
            </a:r>
            <a:r>
              <a:rPr lang="en-US" sz="3300" dirty="0" smtClean="0"/>
              <a:t>as a novel </a:t>
            </a:r>
            <a:r>
              <a:rPr lang="en-IN" sz="3300" dirty="0" smtClean="0"/>
              <a:t>DHPS inhibitor. </a:t>
            </a:r>
          </a:p>
          <a:p>
            <a:pPr eaLnBrk="1" fontAlgn="auto" hangingPunct="1">
              <a:spcAft>
                <a:spcPts val="0"/>
              </a:spcAft>
              <a:defRPr/>
            </a:pPr>
            <a:endParaRPr lang="en-IN" dirty="0"/>
          </a:p>
        </p:txBody>
      </p:sp>
      <p:pic>
        <p:nvPicPr>
          <p:cNvPr id="36868" name="Picture 3"/>
          <p:cNvPicPr>
            <a:picLocks noChangeAspect="1" noChangeArrowheads="1"/>
          </p:cNvPicPr>
          <p:nvPr/>
        </p:nvPicPr>
        <p:blipFill>
          <a:blip r:embed="rId2">
            <a:extLst>
              <a:ext uri="{28A0092B-C50C-407E-A947-70E740481C1C}">
                <a14:useLocalDpi xmlns="" xmlns:a14="http://schemas.microsoft.com/office/drawing/2010/main" val="0"/>
              </a:ext>
            </a:extLst>
          </a:blip>
          <a:srcRect l="32364" t="10001" r="32234" b="62000"/>
          <a:stretch>
            <a:fillRect/>
          </a:stretch>
        </p:blipFill>
        <p:spPr bwMode="auto">
          <a:xfrm>
            <a:off x="4419600" y="3810000"/>
            <a:ext cx="4724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Picture 1" descr="C:\Documents and Settings\bioinformatics\Desktop\r1.TIF"/>
          <p:cNvPicPr>
            <a:picLocks noChangeAspect="1" noChangeArrowheads="1"/>
          </p:cNvPicPr>
          <p:nvPr/>
        </p:nvPicPr>
        <p:blipFill>
          <a:blip r:embed="rId3">
            <a:extLst>
              <a:ext uri="{28A0092B-C50C-407E-A947-70E740481C1C}">
                <a14:useLocalDpi xmlns="" xmlns:a14="http://schemas.microsoft.com/office/drawing/2010/main" val="0"/>
              </a:ext>
            </a:extLst>
          </a:blip>
          <a:srcRect r="71957" b="62666"/>
          <a:stretch>
            <a:fillRect/>
          </a:stretch>
        </p:blipFill>
        <p:spPr bwMode="auto">
          <a:xfrm>
            <a:off x="609600" y="1524000"/>
            <a:ext cx="160496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0" name="Picture 2" descr="C:\Documents and Settings\bioinformatics\Desktop\2.TIF"/>
          <p:cNvPicPr>
            <a:picLocks noChangeAspect="1" noChangeArrowheads="1"/>
          </p:cNvPicPr>
          <p:nvPr/>
        </p:nvPicPr>
        <p:blipFill>
          <a:blip r:embed="rId4">
            <a:extLst>
              <a:ext uri="{28A0092B-C50C-407E-A947-70E740481C1C}">
                <a14:useLocalDpi xmlns="" xmlns:a14="http://schemas.microsoft.com/office/drawing/2010/main" val="0"/>
              </a:ext>
            </a:extLst>
          </a:blip>
          <a:srcRect r="59772" b="32533"/>
          <a:stretch>
            <a:fillRect/>
          </a:stretch>
        </p:blipFill>
        <p:spPr bwMode="auto">
          <a:xfrm>
            <a:off x="2286000" y="1524000"/>
            <a:ext cx="17875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3" descr="C:\Documents and Settings\bioinformatics\Desktop\untitled.TIF"/>
          <p:cNvPicPr>
            <a:picLocks noChangeAspect="1" noChangeArrowheads="1"/>
          </p:cNvPicPr>
          <p:nvPr/>
        </p:nvPicPr>
        <p:blipFill>
          <a:blip r:embed="rId5">
            <a:extLst>
              <a:ext uri="{28A0092B-C50C-407E-A947-70E740481C1C}">
                <a14:useLocalDpi xmlns="" xmlns:a14="http://schemas.microsoft.com/office/drawing/2010/main" val="0"/>
              </a:ext>
            </a:extLst>
          </a:blip>
          <a:srcRect r="62848" b="45332"/>
          <a:stretch>
            <a:fillRect/>
          </a:stretch>
        </p:blipFill>
        <p:spPr bwMode="auto">
          <a:xfrm>
            <a:off x="609600" y="2743200"/>
            <a:ext cx="16002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2" name="Picture 4" descr="C:\Documents and Settings\bioinformatics\Desktop\untitled.TIF"/>
          <p:cNvPicPr>
            <a:picLocks noChangeAspect="1" noChangeArrowheads="1"/>
          </p:cNvPicPr>
          <p:nvPr/>
        </p:nvPicPr>
        <p:blipFill>
          <a:blip r:embed="rId6">
            <a:extLst>
              <a:ext uri="{28A0092B-C50C-407E-A947-70E740481C1C}">
                <a14:useLocalDpi xmlns="" xmlns:a14="http://schemas.microsoft.com/office/drawing/2010/main" val="0"/>
              </a:ext>
            </a:extLst>
          </a:blip>
          <a:srcRect r="62109" b="38133"/>
          <a:stretch>
            <a:fillRect/>
          </a:stretch>
        </p:blipFill>
        <p:spPr bwMode="auto">
          <a:xfrm>
            <a:off x="2286000" y="2743200"/>
            <a:ext cx="183991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3" name="TextBox 11"/>
          <p:cNvSpPr txBox="1">
            <a:spLocks noChangeArrowheads="1"/>
          </p:cNvSpPr>
          <p:nvPr/>
        </p:nvSpPr>
        <p:spPr bwMode="auto">
          <a:xfrm>
            <a:off x="457200" y="4953000"/>
            <a:ext cx="3886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IN" sz="1400">
                <a:solidFill>
                  <a:srgbClr val="C00000"/>
                </a:solidFill>
                <a:latin typeface="Calibri" pitchFamily="34" charset="0"/>
              </a:rPr>
              <a:t>Kaempferol and Mangiferin as docked posed</a:t>
            </a:r>
          </a:p>
        </p:txBody>
      </p:sp>
      <p:graphicFrame>
        <p:nvGraphicFramePr>
          <p:cNvPr id="13" name="Table 12"/>
          <p:cNvGraphicFramePr>
            <a:graphicFrameLocks noGrp="1"/>
          </p:cNvGraphicFramePr>
          <p:nvPr/>
        </p:nvGraphicFramePr>
        <p:xfrm>
          <a:off x="76200" y="3962400"/>
          <a:ext cx="4419600" cy="2346960"/>
        </p:xfrm>
        <a:graphic>
          <a:graphicData uri="http://schemas.openxmlformats.org/drawingml/2006/table">
            <a:tbl>
              <a:tblPr>
                <a:tableStyleId>{1FECB4D8-DB02-4DC6-A0A2-4F2EBAE1DC90}</a:tableStyleId>
              </a:tblPr>
              <a:tblGrid>
                <a:gridCol w="818232"/>
                <a:gridCol w="557505"/>
                <a:gridCol w="480124"/>
                <a:gridCol w="557068"/>
                <a:gridCol w="530245"/>
                <a:gridCol w="611147"/>
                <a:gridCol w="865279"/>
              </a:tblGrid>
              <a:tr h="670379">
                <a:tc>
                  <a:txBody>
                    <a:bodyPr/>
                    <a:lstStyle/>
                    <a:p>
                      <a:pPr algn="ctr">
                        <a:spcBef>
                          <a:spcPts val="20"/>
                        </a:spcBef>
                        <a:spcAft>
                          <a:spcPts val="20"/>
                        </a:spcAft>
                      </a:pPr>
                      <a:r>
                        <a:rPr lang="en-US" sz="1100" b="1" dirty="0">
                          <a:solidFill>
                            <a:srgbClr val="7030A0"/>
                          </a:solidFill>
                        </a:rPr>
                        <a:t>Compound Name/ ID</a:t>
                      </a:r>
                      <a:endParaRPr lang="en-IN" sz="1100" b="1" dirty="0">
                        <a:solidFill>
                          <a:srgbClr val="7030A0"/>
                        </a:solidFill>
                        <a:latin typeface="Calibri"/>
                        <a:ea typeface="Times New Roman"/>
                        <a:cs typeface="Times New Roman"/>
                      </a:endParaRPr>
                    </a:p>
                  </a:txBody>
                  <a:tcPr marL="65496" marR="65496" marT="0" marB="0"/>
                </a:tc>
                <a:tc>
                  <a:txBody>
                    <a:bodyPr/>
                    <a:lstStyle/>
                    <a:p>
                      <a:pPr algn="ctr">
                        <a:spcBef>
                          <a:spcPts val="20"/>
                        </a:spcBef>
                        <a:spcAft>
                          <a:spcPts val="20"/>
                        </a:spcAft>
                      </a:pPr>
                      <a:r>
                        <a:rPr lang="en-US" sz="1100" b="1" dirty="0">
                          <a:solidFill>
                            <a:srgbClr val="7030A0"/>
                          </a:solidFill>
                        </a:rPr>
                        <a:t>HIA (%)</a:t>
                      </a:r>
                      <a:endParaRPr lang="en-IN" sz="1100" b="1" dirty="0">
                        <a:solidFill>
                          <a:srgbClr val="7030A0"/>
                        </a:solidFill>
                        <a:latin typeface="Calibri"/>
                        <a:ea typeface="Times New Roman"/>
                        <a:cs typeface="Times New Roman"/>
                      </a:endParaRPr>
                    </a:p>
                  </a:txBody>
                  <a:tcPr marL="65496" marR="65496" marT="0" marB="0"/>
                </a:tc>
                <a:tc>
                  <a:txBody>
                    <a:bodyPr/>
                    <a:lstStyle/>
                    <a:p>
                      <a:pPr algn="ctr">
                        <a:spcBef>
                          <a:spcPts val="20"/>
                        </a:spcBef>
                        <a:spcAft>
                          <a:spcPts val="20"/>
                        </a:spcAft>
                      </a:pPr>
                      <a:r>
                        <a:rPr lang="en-US" sz="1100" b="1">
                          <a:solidFill>
                            <a:srgbClr val="7030A0"/>
                          </a:solidFill>
                        </a:rPr>
                        <a:t>Caco-2</a:t>
                      </a:r>
                      <a:endParaRPr lang="en-IN" sz="1100" b="1">
                        <a:solidFill>
                          <a:srgbClr val="7030A0"/>
                        </a:solidFill>
                      </a:endParaRPr>
                    </a:p>
                    <a:p>
                      <a:pPr algn="ctr">
                        <a:spcBef>
                          <a:spcPts val="20"/>
                        </a:spcBef>
                        <a:spcAft>
                          <a:spcPts val="20"/>
                        </a:spcAft>
                      </a:pPr>
                      <a:r>
                        <a:rPr lang="en-US" sz="1100" b="1">
                          <a:solidFill>
                            <a:srgbClr val="7030A0"/>
                          </a:solidFill>
                        </a:rPr>
                        <a:t>(nm/sec)</a:t>
                      </a:r>
                      <a:endParaRPr lang="en-IN" sz="1100" b="1">
                        <a:solidFill>
                          <a:srgbClr val="7030A0"/>
                        </a:solidFill>
                        <a:latin typeface="Calibri"/>
                        <a:ea typeface="Times New Roman"/>
                        <a:cs typeface="Times New Roman"/>
                      </a:endParaRPr>
                    </a:p>
                  </a:txBody>
                  <a:tcPr marL="65496" marR="65496" marT="0" marB="0"/>
                </a:tc>
                <a:tc>
                  <a:txBody>
                    <a:bodyPr/>
                    <a:lstStyle/>
                    <a:p>
                      <a:pPr algn="ctr">
                        <a:spcBef>
                          <a:spcPts val="20"/>
                        </a:spcBef>
                        <a:spcAft>
                          <a:spcPts val="20"/>
                        </a:spcAft>
                      </a:pPr>
                      <a:r>
                        <a:rPr lang="en-US" sz="1100" b="1">
                          <a:solidFill>
                            <a:srgbClr val="7030A0"/>
                          </a:solidFill>
                        </a:rPr>
                        <a:t>MDCK</a:t>
                      </a:r>
                      <a:endParaRPr lang="en-IN" sz="1100" b="1">
                        <a:solidFill>
                          <a:srgbClr val="7030A0"/>
                        </a:solidFill>
                      </a:endParaRPr>
                    </a:p>
                    <a:p>
                      <a:pPr algn="ctr">
                        <a:spcBef>
                          <a:spcPts val="20"/>
                        </a:spcBef>
                        <a:spcAft>
                          <a:spcPts val="20"/>
                        </a:spcAft>
                      </a:pPr>
                      <a:r>
                        <a:rPr lang="en-US" sz="1100" b="1">
                          <a:solidFill>
                            <a:srgbClr val="7030A0"/>
                          </a:solidFill>
                        </a:rPr>
                        <a:t>(nm/sec)</a:t>
                      </a:r>
                      <a:endParaRPr lang="en-IN" sz="1100" b="1">
                        <a:solidFill>
                          <a:srgbClr val="7030A0"/>
                        </a:solidFill>
                        <a:latin typeface="Calibri"/>
                        <a:ea typeface="Times New Roman"/>
                        <a:cs typeface="Times New Roman"/>
                      </a:endParaRPr>
                    </a:p>
                  </a:txBody>
                  <a:tcPr marL="65496" marR="65496" marT="0" marB="0"/>
                </a:tc>
                <a:tc>
                  <a:txBody>
                    <a:bodyPr/>
                    <a:lstStyle/>
                    <a:p>
                      <a:pPr algn="ctr">
                        <a:spcBef>
                          <a:spcPts val="20"/>
                        </a:spcBef>
                        <a:spcAft>
                          <a:spcPts val="20"/>
                        </a:spcAft>
                      </a:pPr>
                      <a:r>
                        <a:rPr lang="en-US" sz="1100" b="1">
                          <a:solidFill>
                            <a:srgbClr val="7030A0"/>
                          </a:solidFill>
                        </a:rPr>
                        <a:t>Log kp</a:t>
                      </a:r>
                      <a:endParaRPr lang="en-IN" sz="1100" b="1">
                        <a:solidFill>
                          <a:srgbClr val="7030A0"/>
                        </a:solidFill>
                      </a:endParaRPr>
                    </a:p>
                    <a:p>
                      <a:pPr algn="ctr">
                        <a:spcBef>
                          <a:spcPts val="20"/>
                        </a:spcBef>
                        <a:spcAft>
                          <a:spcPts val="20"/>
                        </a:spcAft>
                      </a:pPr>
                      <a:r>
                        <a:rPr lang="en-US" sz="1100" b="1">
                          <a:solidFill>
                            <a:srgbClr val="7030A0"/>
                          </a:solidFill>
                        </a:rPr>
                        <a:t>(cm/hour)</a:t>
                      </a:r>
                      <a:endParaRPr lang="en-IN" sz="1100" b="1">
                        <a:solidFill>
                          <a:srgbClr val="7030A0"/>
                        </a:solidFill>
                        <a:latin typeface="Calibri"/>
                        <a:ea typeface="Times New Roman"/>
                        <a:cs typeface="Times New Roman"/>
                      </a:endParaRPr>
                    </a:p>
                  </a:txBody>
                  <a:tcPr marL="65496" marR="65496" marT="0" marB="0"/>
                </a:tc>
                <a:tc>
                  <a:txBody>
                    <a:bodyPr/>
                    <a:lstStyle/>
                    <a:p>
                      <a:pPr algn="ctr">
                        <a:spcBef>
                          <a:spcPts val="20"/>
                        </a:spcBef>
                        <a:spcAft>
                          <a:spcPts val="20"/>
                        </a:spcAft>
                      </a:pPr>
                      <a:r>
                        <a:rPr lang="en-US" sz="1100" b="1" dirty="0">
                          <a:solidFill>
                            <a:srgbClr val="7030A0"/>
                          </a:solidFill>
                        </a:rPr>
                        <a:t>PPB(%)</a:t>
                      </a:r>
                      <a:endParaRPr lang="en-IN" sz="1100" b="1" dirty="0">
                        <a:solidFill>
                          <a:srgbClr val="7030A0"/>
                        </a:solidFill>
                        <a:latin typeface="Calibri"/>
                        <a:ea typeface="Times New Roman"/>
                        <a:cs typeface="Times New Roman"/>
                      </a:endParaRPr>
                    </a:p>
                  </a:txBody>
                  <a:tcPr marL="65496" marR="65496" marT="0" marB="0"/>
                </a:tc>
                <a:tc>
                  <a:txBody>
                    <a:bodyPr/>
                    <a:lstStyle/>
                    <a:p>
                      <a:pPr algn="ctr">
                        <a:spcBef>
                          <a:spcPts val="20"/>
                        </a:spcBef>
                        <a:spcAft>
                          <a:spcPts val="20"/>
                        </a:spcAft>
                      </a:pPr>
                      <a:r>
                        <a:rPr lang="en-US" sz="1100" b="1">
                          <a:solidFill>
                            <a:srgbClr val="7030A0"/>
                          </a:solidFill>
                        </a:rPr>
                        <a:t>BBB</a:t>
                      </a:r>
                      <a:endParaRPr lang="en-IN" sz="1100" b="1">
                        <a:solidFill>
                          <a:srgbClr val="7030A0"/>
                        </a:solidFill>
                      </a:endParaRPr>
                    </a:p>
                    <a:p>
                      <a:pPr algn="ctr">
                        <a:spcBef>
                          <a:spcPts val="20"/>
                        </a:spcBef>
                        <a:spcAft>
                          <a:spcPts val="20"/>
                        </a:spcAft>
                      </a:pPr>
                      <a:r>
                        <a:rPr lang="en-US" sz="1100" b="1">
                          <a:solidFill>
                            <a:srgbClr val="7030A0"/>
                          </a:solidFill>
                        </a:rPr>
                        <a:t>(C.brain/C.blood)</a:t>
                      </a:r>
                      <a:endParaRPr lang="en-IN" sz="1100" b="1">
                        <a:solidFill>
                          <a:srgbClr val="7030A0"/>
                        </a:solidFill>
                        <a:latin typeface="Calibri"/>
                        <a:ea typeface="Times New Roman"/>
                        <a:cs typeface="Times New Roman"/>
                      </a:endParaRPr>
                    </a:p>
                  </a:txBody>
                  <a:tcPr marL="65496" marR="65496" marT="0" marB="0"/>
                </a:tc>
              </a:tr>
              <a:tr h="335189">
                <a:tc>
                  <a:txBody>
                    <a:bodyPr/>
                    <a:lstStyle/>
                    <a:p>
                      <a:pPr algn="just">
                        <a:spcBef>
                          <a:spcPts val="20"/>
                        </a:spcBef>
                        <a:spcAft>
                          <a:spcPts val="20"/>
                        </a:spcAft>
                      </a:pPr>
                      <a:r>
                        <a:rPr lang="en-US" sz="1100" b="1" dirty="0" err="1">
                          <a:solidFill>
                            <a:srgbClr val="7030A0"/>
                          </a:solidFill>
                        </a:rPr>
                        <a:t>Atovquone</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96.013</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22.323</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10.711</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-2.463</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99.709</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1.935</a:t>
                      </a:r>
                      <a:endParaRPr lang="en-IN" sz="1100" b="1">
                        <a:solidFill>
                          <a:srgbClr val="7030A0"/>
                        </a:solidFill>
                        <a:latin typeface="Calibri"/>
                        <a:ea typeface="Times New Roman"/>
                        <a:cs typeface="Times New Roman"/>
                      </a:endParaRPr>
                    </a:p>
                  </a:txBody>
                  <a:tcPr marL="65496" marR="65496" marT="0" marB="0"/>
                </a:tc>
              </a:tr>
              <a:tr h="335189">
                <a:tc>
                  <a:txBody>
                    <a:bodyPr/>
                    <a:lstStyle/>
                    <a:p>
                      <a:pPr algn="just">
                        <a:spcBef>
                          <a:spcPts val="20"/>
                        </a:spcBef>
                        <a:spcAft>
                          <a:spcPts val="20"/>
                        </a:spcAft>
                      </a:pPr>
                      <a:r>
                        <a:rPr lang="en-US" sz="1100" b="1">
                          <a:solidFill>
                            <a:srgbClr val="7030A0"/>
                          </a:solidFill>
                        </a:rPr>
                        <a:t>Nitroblue tetrazolium</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99.463</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19.403</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0.0430</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-2.308</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100.00</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0.946</a:t>
                      </a:r>
                      <a:endParaRPr lang="en-IN" sz="1100" b="1" dirty="0">
                        <a:solidFill>
                          <a:srgbClr val="7030A0"/>
                        </a:solidFill>
                        <a:latin typeface="Calibri"/>
                        <a:ea typeface="Times New Roman"/>
                        <a:cs typeface="Times New Roman"/>
                      </a:endParaRPr>
                    </a:p>
                  </a:txBody>
                  <a:tcPr marL="65496" marR="65496" marT="0" marB="0"/>
                </a:tc>
              </a:tr>
              <a:tr h="335189">
                <a:tc>
                  <a:txBody>
                    <a:bodyPr/>
                    <a:lstStyle/>
                    <a:p>
                      <a:pPr algn="just">
                        <a:spcBef>
                          <a:spcPts val="20"/>
                        </a:spcBef>
                        <a:spcAft>
                          <a:spcPts val="20"/>
                        </a:spcAft>
                      </a:pPr>
                      <a:r>
                        <a:rPr lang="en-US" sz="1100" b="1">
                          <a:solidFill>
                            <a:srgbClr val="7030A0"/>
                          </a:solidFill>
                        </a:rPr>
                        <a:t>Caffeic Acid</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82.301</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21.107</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109.433</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-2.669</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40.290</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0.497</a:t>
                      </a:r>
                      <a:endParaRPr lang="en-IN" sz="1100" b="1">
                        <a:solidFill>
                          <a:srgbClr val="7030A0"/>
                        </a:solidFill>
                        <a:latin typeface="Calibri"/>
                        <a:ea typeface="Times New Roman"/>
                        <a:cs typeface="Times New Roman"/>
                      </a:endParaRPr>
                    </a:p>
                  </a:txBody>
                  <a:tcPr marL="65496" marR="65496" marT="0" marB="0"/>
                </a:tc>
              </a:tr>
              <a:tr h="335189">
                <a:tc>
                  <a:txBody>
                    <a:bodyPr/>
                    <a:lstStyle/>
                    <a:p>
                      <a:pPr algn="just">
                        <a:spcBef>
                          <a:spcPts val="20"/>
                        </a:spcBef>
                        <a:spcAft>
                          <a:spcPts val="20"/>
                        </a:spcAft>
                      </a:pPr>
                      <a:r>
                        <a:rPr lang="en-US" sz="1100" b="1">
                          <a:solidFill>
                            <a:srgbClr val="7030A0"/>
                          </a:solidFill>
                        </a:rPr>
                        <a:t>Kaempferol</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85.667</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18.045</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2.228</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-4.026</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100.00</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0.511</a:t>
                      </a:r>
                      <a:endParaRPr lang="en-IN" sz="1100" b="1" dirty="0">
                        <a:solidFill>
                          <a:srgbClr val="7030A0"/>
                        </a:solidFill>
                        <a:latin typeface="Calibri"/>
                        <a:ea typeface="Times New Roman"/>
                        <a:cs typeface="Times New Roman"/>
                      </a:endParaRPr>
                    </a:p>
                  </a:txBody>
                  <a:tcPr marL="65496" marR="65496" marT="0" marB="0"/>
                </a:tc>
              </a:tr>
              <a:tr h="335189">
                <a:tc>
                  <a:txBody>
                    <a:bodyPr/>
                    <a:lstStyle/>
                    <a:p>
                      <a:pPr algn="just">
                        <a:spcBef>
                          <a:spcPts val="20"/>
                        </a:spcBef>
                        <a:spcAft>
                          <a:spcPts val="20"/>
                        </a:spcAft>
                      </a:pPr>
                      <a:r>
                        <a:rPr lang="en-US" sz="1100" b="1">
                          <a:solidFill>
                            <a:srgbClr val="7030A0"/>
                          </a:solidFill>
                        </a:rPr>
                        <a:t>P-coumaric acid</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a:solidFill>
                            <a:srgbClr val="7030A0"/>
                          </a:solidFill>
                        </a:rPr>
                        <a:t>92.095</a:t>
                      </a:r>
                      <a:endParaRPr lang="en-IN" sz="1100" b="1">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21.109</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75.059</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-1.707</a:t>
                      </a:r>
                      <a:endParaRPr lang="en-IN" sz="1100" b="1" dirty="0">
                        <a:solidFill>
                          <a:srgbClr val="7030A0"/>
                        </a:solidFill>
                        <a:latin typeface="Calibri"/>
                        <a:ea typeface="Times New Roman"/>
                        <a:cs typeface="Times New Roman"/>
                      </a:endParaRPr>
                    </a:p>
                  </a:txBody>
                  <a:tcPr marL="65496" marR="65496" marT="0" marB="0"/>
                </a:tc>
                <a:tc>
                  <a:txBody>
                    <a:bodyPr/>
                    <a:lstStyle/>
                    <a:p>
                      <a:pPr algn="just">
                        <a:spcBef>
                          <a:spcPts val="20"/>
                        </a:spcBef>
                        <a:spcAft>
                          <a:spcPts val="20"/>
                        </a:spcAft>
                      </a:pPr>
                      <a:r>
                        <a:rPr lang="en-US" sz="1100" b="1" dirty="0">
                          <a:solidFill>
                            <a:srgbClr val="7030A0"/>
                          </a:solidFill>
                        </a:rPr>
                        <a:t>63.055</a:t>
                      </a:r>
                      <a:endParaRPr lang="en-IN" sz="1100" b="1" dirty="0">
                        <a:solidFill>
                          <a:srgbClr val="7030A0"/>
                        </a:solidFill>
                        <a:latin typeface="Calibri"/>
                        <a:ea typeface="Times New Roman"/>
                        <a:cs typeface="Times New Roman"/>
                      </a:endParaRPr>
                    </a:p>
                  </a:txBody>
                  <a:tcPr marL="65496" marR="65496" marT="0" marB="0"/>
                </a:tc>
                <a:tc>
                  <a:txBody>
                    <a:bodyPr/>
                    <a:lstStyle/>
                    <a:p>
                      <a:pPr>
                        <a:spcBef>
                          <a:spcPts val="20"/>
                        </a:spcBef>
                        <a:spcAft>
                          <a:spcPts val="20"/>
                        </a:spcAft>
                      </a:pPr>
                      <a:r>
                        <a:rPr lang="en-US" sz="1100" b="1" dirty="0">
                          <a:solidFill>
                            <a:srgbClr val="7030A0"/>
                          </a:solidFill>
                        </a:rPr>
                        <a:t>0.694</a:t>
                      </a:r>
                      <a:endParaRPr lang="en-IN" sz="1100" b="1" dirty="0">
                        <a:solidFill>
                          <a:srgbClr val="7030A0"/>
                        </a:solidFill>
                        <a:latin typeface="Times New Roman"/>
                        <a:ea typeface="Times New Roman"/>
                        <a:cs typeface="Times New Roman"/>
                      </a:endParaRPr>
                    </a:p>
                  </a:txBody>
                  <a:tcPr marL="65496" marR="65496" marT="0" marB="0"/>
                </a:tc>
              </a:tr>
            </a:tbl>
          </a:graphicData>
        </a:graphic>
      </p:graphicFrame>
    </p:spTree>
    <p:extLst>
      <p:ext uri="{BB962C8B-B14F-4D97-AF65-F5344CB8AC3E}">
        <p14:creationId xmlns="" xmlns:p14="http://schemas.microsoft.com/office/powerpoint/2010/main" val="35212949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pPr eaLnBrk="1" hangingPunct="1"/>
            <a:r>
              <a:rPr lang="en-IN" sz="2000" b="1" smtClean="0">
                <a:solidFill>
                  <a:srgbClr val="002060"/>
                </a:solidFill>
              </a:rPr>
              <a:t>Design, virtual screening and docking study of novel NS3 inhibitors by targeting protein-protein interacting sites of dengue virus - a novel approach:</a:t>
            </a:r>
            <a:r>
              <a:rPr lang="en-IN" sz="2000" b="1" smtClean="0"/>
              <a:t/>
            </a:r>
            <a:br>
              <a:rPr lang="en-IN" sz="2000" b="1" smtClean="0"/>
            </a:br>
            <a:endParaRPr lang="en-IN" sz="2000" smtClean="0"/>
          </a:p>
        </p:txBody>
      </p:sp>
      <p:sp>
        <p:nvSpPr>
          <p:cNvPr id="3" name="Content Placeholder 2"/>
          <p:cNvSpPr>
            <a:spLocks noGrp="1"/>
          </p:cNvSpPr>
          <p:nvPr>
            <p:ph idx="1"/>
          </p:nvPr>
        </p:nvSpPr>
        <p:spPr>
          <a:xfrm>
            <a:off x="304800" y="1219200"/>
            <a:ext cx="8382000" cy="4038600"/>
          </a:xfrm>
        </p:spPr>
        <p:txBody>
          <a:bodyPr rtlCol="0">
            <a:normAutofit fontScale="62500" lnSpcReduction="20000"/>
          </a:bodyPr>
          <a:lstStyle/>
          <a:p>
            <a:pPr algn="just" eaLnBrk="1" fontAlgn="auto" hangingPunct="1">
              <a:spcAft>
                <a:spcPts val="0"/>
              </a:spcAft>
              <a:defRPr/>
            </a:pPr>
            <a:r>
              <a:rPr lang="en-IN" dirty="0" smtClean="0"/>
              <a:t>Homology </a:t>
            </a:r>
            <a:r>
              <a:rPr lang="en-IN" dirty="0" err="1" smtClean="0"/>
              <a:t>modeling</a:t>
            </a:r>
            <a:r>
              <a:rPr lang="en-IN" dirty="0" smtClean="0"/>
              <a:t> and protein-protein docking study of NS3 with NRBP (Nuclear Receptor Binding Protein) of human as it has been proved that NS3 of DENV interacts with NRBP which causes cellular trafficking in human cell. </a:t>
            </a:r>
          </a:p>
          <a:p>
            <a:pPr algn="just" eaLnBrk="1" fontAlgn="auto" hangingPunct="1">
              <a:spcAft>
                <a:spcPts val="0"/>
              </a:spcAft>
              <a:defRPr/>
            </a:pPr>
            <a:r>
              <a:rPr lang="en-IN" dirty="0" smtClean="0"/>
              <a:t>65 novel compounds were designed which involved substituting positions 1-5 of the benzyl ring A (4hydroxy-panduratinA) of NRBP with various </a:t>
            </a:r>
            <a:r>
              <a:rPr lang="en-IN" dirty="0" err="1" smtClean="0"/>
              <a:t>substituents</a:t>
            </a:r>
            <a:r>
              <a:rPr lang="en-IN" dirty="0" smtClean="0"/>
              <a:t>. </a:t>
            </a:r>
          </a:p>
          <a:p>
            <a:pPr algn="just" eaLnBrk="1" fontAlgn="auto" hangingPunct="1">
              <a:spcAft>
                <a:spcPts val="0"/>
              </a:spcAft>
              <a:defRPr/>
            </a:pPr>
            <a:r>
              <a:rPr lang="en-IN" dirty="0" smtClean="0"/>
              <a:t>The protein-protein docking showed that the amino-acid residues of NS3 which were interacting with NRBP were found to be Ala 325, Asp 324, </a:t>
            </a:r>
            <a:r>
              <a:rPr lang="en-IN" dirty="0" err="1" smtClean="0"/>
              <a:t>Phe</a:t>
            </a:r>
            <a:r>
              <a:rPr lang="en-IN" dirty="0" smtClean="0"/>
              <a:t> 326, Asp 335, </a:t>
            </a:r>
            <a:r>
              <a:rPr lang="en-IN" dirty="0" err="1" smtClean="0"/>
              <a:t>Glu</a:t>
            </a:r>
            <a:r>
              <a:rPr lang="en-IN" dirty="0" smtClean="0"/>
              <a:t> 336, </a:t>
            </a:r>
            <a:r>
              <a:rPr lang="en-IN" dirty="0" err="1" smtClean="0"/>
              <a:t>Glu</a:t>
            </a:r>
            <a:r>
              <a:rPr lang="en-IN" dirty="0" smtClean="0"/>
              <a:t> 328, Asp 485, </a:t>
            </a:r>
            <a:r>
              <a:rPr lang="en-IN" dirty="0" err="1" smtClean="0"/>
              <a:t>Gln</a:t>
            </a:r>
            <a:r>
              <a:rPr lang="en-IN" dirty="0" smtClean="0"/>
              <a:t> 478, </a:t>
            </a:r>
            <a:r>
              <a:rPr lang="en-IN" dirty="0" err="1" smtClean="0"/>
              <a:t>Arg</a:t>
            </a:r>
            <a:r>
              <a:rPr lang="en-IN" dirty="0" smtClean="0"/>
              <a:t> 459, </a:t>
            </a:r>
            <a:r>
              <a:rPr lang="en-IN" dirty="0" err="1" smtClean="0"/>
              <a:t>Gly</a:t>
            </a:r>
            <a:r>
              <a:rPr lang="en-IN" dirty="0" smtClean="0"/>
              <a:t> 446 and </a:t>
            </a:r>
            <a:r>
              <a:rPr lang="en-IN" dirty="0" err="1" smtClean="0"/>
              <a:t>Leu</a:t>
            </a:r>
            <a:r>
              <a:rPr lang="en-IN" dirty="0" smtClean="0"/>
              <a:t> 480. </a:t>
            </a:r>
          </a:p>
          <a:p>
            <a:pPr algn="just" eaLnBrk="1" fontAlgn="auto" hangingPunct="1">
              <a:spcAft>
                <a:spcPts val="0"/>
              </a:spcAft>
              <a:defRPr/>
            </a:pPr>
            <a:r>
              <a:rPr lang="en-IN" dirty="0" smtClean="0"/>
              <a:t>These residues were targeted by the </a:t>
            </a:r>
            <a:r>
              <a:rPr lang="en-IN" dirty="0" err="1" smtClean="0"/>
              <a:t>ligands</a:t>
            </a:r>
            <a:r>
              <a:rPr lang="en-IN" dirty="0" smtClean="0"/>
              <a:t> which showed excellent binding affinity as binding energy. The </a:t>
            </a:r>
            <a:r>
              <a:rPr lang="en-IN" dirty="0" err="1" smtClean="0"/>
              <a:t>ligand</a:t>
            </a:r>
            <a:r>
              <a:rPr lang="en-IN" dirty="0" smtClean="0"/>
              <a:t> PKP10 showed lowest binding energy. It is also observed that the interface residues participated in the protein-protein interaction are being inhibited by the </a:t>
            </a:r>
            <a:r>
              <a:rPr lang="en-IN" dirty="0" err="1" smtClean="0"/>
              <a:t>ligands</a:t>
            </a:r>
            <a:r>
              <a:rPr lang="en-IN" dirty="0" smtClean="0"/>
              <a:t>.</a:t>
            </a:r>
            <a:endParaRPr lang="en-IN" dirty="0"/>
          </a:p>
        </p:txBody>
      </p:sp>
      <p:pic>
        <p:nvPicPr>
          <p:cNvPr id="37892" name="Picture 3"/>
          <p:cNvPicPr>
            <a:picLocks noChangeAspect="1" noChangeArrowheads="1"/>
          </p:cNvPicPr>
          <p:nvPr/>
        </p:nvPicPr>
        <p:blipFill>
          <a:blip r:embed="rId2">
            <a:extLst>
              <a:ext uri="{28A0092B-C50C-407E-A947-70E740481C1C}">
                <a14:useLocalDpi xmlns="" xmlns:a14="http://schemas.microsoft.com/office/drawing/2010/main" val="0"/>
              </a:ext>
            </a:extLst>
          </a:blip>
          <a:srcRect l="2455" t="21333" r="27936" b="48000"/>
          <a:stretch>
            <a:fillRect/>
          </a:stretch>
        </p:blipFill>
        <p:spPr bwMode="auto">
          <a:xfrm>
            <a:off x="533400" y="5105400"/>
            <a:ext cx="4876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4"/>
          <p:cNvPicPr>
            <a:picLocks noChangeAspect="1" noChangeArrowheads="1"/>
          </p:cNvPicPr>
          <p:nvPr/>
        </p:nvPicPr>
        <p:blipFill>
          <a:blip r:embed="rId3">
            <a:extLst>
              <a:ext uri="{28A0092B-C50C-407E-A947-70E740481C1C}">
                <a14:useLocalDpi xmlns="" xmlns:a14="http://schemas.microsoft.com/office/drawing/2010/main" val="0"/>
              </a:ext>
            </a:extLst>
          </a:blip>
          <a:srcRect l="11734" t="16949" r="10884" b="48729"/>
          <a:stretch>
            <a:fillRect/>
          </a:stretch>
        </p:blipFill>
        <p:spPr bwMode="auto">
          <a:xfrm>
            <a:off x="5562600" y="5181600"/>
            <a:ext cx="3429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4" name="TextBox 5"/>
          <p:cNvSpPr txBox="1">
            <a:spLocks noChangeArrowheads="1"/>
          </p:cNvSpPr>
          <p:nvPr/>
        </p:nvSpPr>
        <p:spPr bwMode="auto">
          <a:xfrm>
            <a:off x="1447800" y="4800600"/>
            <a:ext cx="7010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IN">
                <a:solidFill>
                  <a:srgbClr val="7030A0"/>
                </a:solidFill>
                <a:latin typeface="Calibri" pitchFamily="34" charset="0"/>
              </a:rPr>
              <a:t>  ISI Impact factor: 2.69, 2012 Current Pharmaceutical Biotechnology   </a:t>
            </a:r>
          </a:p>
        </p:txBody>
      </p:sp>
    </p:spTree>
    <p:extLst>
      <p:ext uri="{BB962C8B-B14F-4D97-AF65-F5344CB8AC3E}">
        <p14:creationId xmlns="" xmlns:p14="http://schemas.microsoft.com/office/powerpoint/2010/main" val="1718863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28600"/>
            <a:ext cx="8229600" cy="1189038"/>
          </a:xfrm>
        </p:spPr>
        <p:txBody>
          <a:bodyPr/>
          <a:lstStyle/>
          <a:p>
            <a:pPr eaLnBrk="1" hangingPunct="1"/>
            <a:r>
              <a:rPr lang="en-IN" sz="2200" b="1" smtClean="0">
                <a:solidFill>
                  <a:srgbClr val="002060"/>
                </a:solidFill>
              </a:rPr>
              <a:t>Homology modeling and docking studies of </a:t>
            </a:r>
            <a:r>
              <a:rPr lang="en-IN" sz="2200" b="1" i="1" smtClean="0">
                <a:solidFill>
                  <a:srgbClr val="002060"/>
                </a:solidFill>
              </a:rPr>
              <a:t>Plasmodium falciparum </a:t>
            </a:r>
            <a:r>
              <a:rPr lang="en-IN" sz="2200" b="1" smtClean="0">
                <a:solidFill>
                  <a:srgbClr val="002060"/>
                </a:solidFill>
              </a:rPr>
              <a:t/>
            </a:r>
            <a:br>
              <a:rPr lang="en-IN" sz="2200" b="1" smtClean="0">
                <a:solidFill>
                  <a:srgbClr val="002060"/>
                </a:solidFill>
              </a:rPr>
            </a:br>
            <a:r>
              <a:rPr lang="en-IN" sz="2200" b="1" smtClean="0">
                <a:solidFill>
                  <a:srgbClr val="002060"/>
                </a:solidFill>
              </a:rPr>
              <a:t>telomerase reverse transcriptase with berberine and some of its </a:t>
            </a:r>
            <a:br>
              <a:rPr lang="en-IN" sz="2200" b="1" smtClean="0">
                <a:solidFill>
                  <a:srgbClr val="002060"/>
                </a:solidFill>
              </a:rPr>
            </a:br>
            <a:r>
              <a:rPr lang="en-IN" sz="2200" b="1" smtClean="0">
                <a:solidFill>
                  <a:srgbClr val="002060"/>
                </a:solidFill>
              </a:rPr>
              <a:t>derivatives </a:t>
            </a:r>
            <a:endParaRPr lang="en-IN" smtClean="0"/>
          </a:p>
        </p:txBody>
      </p:sp>
      <p:sp>
        <p:nvSpPr>
          <p:cNvPr id="38915" name="Content Placeholder 2"/>
          <p:cNvSpPr>
            <a:spLocks noGrp="1"/>
          </p:cNvSpPr>
          <p:nvPr>
            <p:ph idx="1"/>
          </p:nvPr>
        </p:nvSpPr>
        <p:spPr>
          <a:xfrm>
            <a:off x="3733800" y="1295400"/>
            <a:ext cx="5181600" cy="3962400"/>
          </a:xfrm>
        </p:spPr>
        <p:txBody>
          <a:bodyPr/>
          <a:lstStyle/>
          <a:p>
            <a:pPr eaLnBrk="1" hangingPunct="1"/>
            <a:r>
              <a:rPr lang="en-IN" sz="1600" b="1" smtClean="0"/>
              <a:t>A three-dimensional structural model of PfTERT was constructed using multiple sequence alignment and homology modeling procedures, followed by extensive molecular dynamics calculations.</a:t>
            </a:r>
          </a:p>
          <a:p>
            <a:pPr eaLnBrk="1" hangingPunct="1"/>
            <a:r>
              <a:rPr lang="en-IN" sz="1600" b="1" smtClean="0"/>
              <a:t>The analogues of berberine were successfully docked into the binding pocket of the protein. The hydrogen bonds were analyzed along with the binding energy was observed. The binding energy were found to be -8.36, -8.36, -8.23, - 11.34, -10.51, -3.56, +186.20, -5.99, -1.10 and -7.48 in Kcal/mol with reference drugs. </a:t>
            </a:r>
          </a:p>
          <a:p>
            <a:pPr eaLnBrk="1" hangingPunct="1"/>
            <a:r>
              <a:rPr lang="en-IN" sz="1600" b="1" smtClean="0"/>
              <a:t>The least binding energy was found to be -11.34 Kcal/mol which determines that the most effective analogue. As a result this can be used as antiplasmodial drug.</a:t>
            </a:r>
          </a:p>
        </p:txBody>
      </p:sp>
      <p:pic>
        <p:nvPicPr>
          <p:cNvPr id="3891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1295400"/>
            <a:ext cx="3352800" cy="201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Picture 5"/>
          <p:cNvPicPr>
            <a:picLocks noChangeAspect="1" noChangeArrowheads="1"/>
          </p:cNvPicPr>
          <p:nvPr/>
        </p:nvPicPr>
        <p:blipFill>
          <a:blip r:embed="rId3">
            <a:extLst>
              <a:ext uri="{28A0092B-C50C-407E-A947-70E740481C1C}">
                <a14:useLocalDpi xmlns="" xmlns:a14="http://schemas.microsoft.com/office/drawing/2010/main" val="0"/>
              </a:ext>
            </a:extLst>
          </a:blip>
          <a:srcRect l="13434" t="27176" r="11105" b="32272"/>
          <a:stretch>
            <a:fillRect/>
          </a:stretch>
        </p:blipFill>
        <p:spPr bwMode="auto">
          <a:xfrm>
            <a:off x="228600" y="3429000"/>
            <a:ext cx="3505200"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l="12067" t="24153" r="9856" b="39195"/>
          <a:stretch>
            <a:fillRect/>
          </a:stretch>
        </p:blipFill>
        <p:spPr bwMode="auto">
          <a:xfrm>
            <a:off x="228600" y="5257800"/>
            <a:ext cx="3733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9" name="Picture 7"/>
          <p:cNvPicPr>
            <a:picLocks noChangeAspect="1" noChangeArrowheads="1"/>
          </p:cNvPicPr>
          <p:nvPr/>
        </p:nvPicPr>
        <p:blipFill>
          <a:blip r:embed="rId5">
            <a:extLst>
              <a:ext uri="{28A0092B-C50C-407E-A947-70E740481C1C}">
                <a14:useLocalDpi xmlns="" xmlns:a14="http://schemas.microsoft.com/office/drawing/2010/main" val="0"/>
              </a:ext>
            </a:extLst>
          </a:blip>
          <a:srcRect l="12576" t="20551" r="10255" b="10963"/>
          <a:stretch>
            <a:fillRect/>
          </a:stretch>
        </p:blipFill>
        <p:spPr bwMode="auto">
          <a:xfrm>
            <a:off x="5943600" y="5029200"/>
            <a:ext cx="221297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p:nvPr/>
        </p:nvSpPr>
        <p:spPr>
          <a:xfrm>
            <a:off x="4038600" y="5334000"/>
            <a:ext cx="1600200" cy="990600"/>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IN" dirty="0"/>
              <a:t>Interaction </a:t>
            </a:r>
          </a:p>
        </p:txBody>
      </p:sp>
    </p:spTree>
    <p:extLst>
      <p:ext uri="{BB962C8B-B14F-4D97-AF65-F5344CB8AC3E}">
        <p14:creationId xmlns="" xmlns:p14="http://schemas.microsoft.com/office/powerpoint/2010/main" val="34929853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
          <p:cNvPicPr>
            <a:picLocks noChangeAspect="1" noChangeArrowheads="1"/>
          </p:cNvPicPr>
          <p:nvPr/>
        </p:nvPicPr>
        <p:blipFill>
          <a:blip r:embed="rId2">
            <a:extLst>
              <a:ext uri="{28A0092B-C50C-407E-A947-70E740481C1C}">
                <a14:useLocalDpi xmlns="" xmlns:a14="http://schemas.microsoft.com/office/drawing/2010/main" val="0"/>
              </a:ext>
            </a:extLst>
          </a:blip>
          <a:srcRect l="12924" t="25000" r="12115" b="46822"/>
          <a:stretch>
            <a:fillRect/>
          </a:stretch>
        </p:blipFill>
        <p:spPr bwMode="auto">
          <a:xfrm>
            <a:off x="152400" y="5562600"/>
            <a:ext cx="4648200"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p:txBody>
          <a:bodyPr/>
          <a:lstStyle/>
          <a:p>
            <a:pPr eaLnBrk="1" hangingPunct="1"/>
            <a:r>
              <a:rPr lang="en-IN" sz="2400" b="1" i="1" smtClean="0">
                <a:solidFill>
                  <a:srgbClr val="002060"/>
                </a:solidFill>
              </a:rPr>
              <a:t>In silico </a:t>
            </a:r>
            <a:r>
              <a:rPr lang="en-IN" sz="2400" b="1" smtClean="0">
                <a:solidFill>
                  <a:srgbClr val="002060"/>
                </a:solidFill>
              </a:rPr>
              <a:t>antigenic site evaluation and antiviral therapy against</a:t>
            </a:r>
            <a:br>
              <a:rPr lang="en-IN" sz="2400" b="1" smtClean="0">
                <a:solidFill>
                  <a:srgbClr val="002060"/>
                </a:solidFill>
              </a:rPr>
            </a:br>
            <a:r>
              <a:rPr lang="en-IN" sz="2400" b="1" smtClean="0">
                <a:solidFill>
                  <a:srgbClr val="002060"/>
                </a:solidFill>
              </a:rPr>
              <a:t>dengue serotypes</a:t>
            </a:r>
          </a:p>
        </p:txBody>
      </p:sp>
      <p:sp>
        <p:nvSpPr>
          <p:cNvPr id="39940" name="Content Placeholder 2"/>
          <p:cNvSpPr>
            <a:spLocks noGrp="1"/>
          </p:cNvSpPr>
          <p:nvPr>
            <p:ph idx="1"/>
          </p:nvPr>
        </p:nvSpPr>
        <p:spPr>
          <a:xfrm>
            <a:off x="152400" y="1295400"/>
            <a:ext cx="4114800" cy="5562600"/>
          </a:xfrm>
        </p:spPr>
        <p:txBody>
          <a:bodyPr/>
          <a:lstStyle/>
          <a:p>
            <a:pPr eaLnBrk="1" hangingPunct="1"/>
            <a:r>
              <a:rPr lang="en-IN" sz="1400" smtClean="0"/>
              <a:t>The aim of the present study is to block the replication of the virus by targeting the NS3 Protein. The retrieved sequences of NS3 protein from NCBI shows that the antigenic sites of the protein are highly variable in all the four serotypes of dengue virus (DENV) i.e. DENV I, DENV II, DENV III and DENV IV. </a:t>
            </a:r>
          </a:p>
          <a:p>
            <a:pPr eaLnBrk="1" hangingPunct="1"/>
            <a:r>
              <a:rPr lang="en-IN" sz="1400" smtClean="0"/>
              <a:t>DENV III found to be most distantly related serotype among all the serotypes studied using UPGMA method. </a:t>
            </a:r>
          </a:p>
          <a:p>
            <a:pPr eaLnBrk="1" hangingPunct="1"/>
            <a:r>
              <a:rPr lang="en-IN" sz="1400" smtClean="0"/>
              <a:t>The 3D structure of NS3 protein was modeled using homology modeling by MODELLER 9v8. Evaluation of the constructed NS3 protein models were done by PROCHECK, WhatIf using Exome Horizon. </a:t>
            </a:r>
          </a:p>
          <a:p>
            <a:pPr eaLnBrk="1" hangingPunct="1"/>
            <a:r>
              <a:rPr lang="en-IN" sz="1400" smtClean="0"/>
              <a:t>The derived compounds of mycophenolic acid and ribavirin were docked as ligands to the constructed models of NS3 protein using Autodock 4.2 for Protein-ligand interaction study.</a:t>
            </a:r>
          </a:p>
        </p:txBody>
      </p:sp>
      <p:pic>
        <p:nvPicPr>
          <p:cNvPr id="3994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24400" y="1219200"/>
            <a:ext cx="31273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TextBox 5"/>
          <p:cNvSpPr txBox="1">
            <a:spLocks noChangeArrowheads="1"/>
          </p:cNvSpPr>
          <p:nvPr/>
        </p:nvSpPr>
        <p:spPr bwMode="auto">
          <a:xfrm>
            <a:off x="4343400" y="3276600"/>
            <a:ext cx="46482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IN" sz="1100">
                <a:latin typeface="Calibri" pitchFamily="34" charset="0"/>
              </a:rPr>
              <a:t>Binding Enegry Analysis From the interaction study of the ligands it was observed that the ligands 3, 8, 4 and 5 are the best inhibitors for DEN-I, DEN-II, DEN-III and DEN-IV respectively. These ligands showed the binding energy of -9.18, -16.52, - 15.87 and -10.66 Kcal/mol respectively for the corresponding serotypes.</a:t>
            </a:r>
          </a:p>
        </p:txBody>
      </p:sp>
      <p:pic>
        <p:nvPicPr>
          <p:cNvPr id="39943"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34000" y="4114800"/>
            <a:ext cx="2752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4" name="TextBox 9"/>
          <p:cNvSpPr txBox="1">
            <a:spLocks noChangeArrowheads="1"/>
          </p:cNvSpPr>
          <p:nvPr/>
        </p:nvSpPr>
        <p:spPr bwMode="auto">
          <a:xfrm>
            <a:off x="5410200" y="6248400"/>
            <a:ext cx="3048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IN">
                <a:latin typeface="Calibri" pitchFamily="34" charset="0"/>
              </a:rPr>
              <a:t>Phylogenetic analysis of DENV I</a:t>
            </a:r>
          </a:p>
        </p:txBody>
      </p:sp>
    </p:spTree>
    <p:extLst>
      <p:ext uri="{BB962C8B-B14F-4D97-AF65-F5344CB8AC3E}">
        <p14:creationId xmlns="" xmlns:p14="http://schemas.microsoft.com/office/powerpoint/2010/main" val="2763197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476672"/>
            <a:ext cx="7560840" cy="5649491"/>
          </a:xfrm>
          <a:effectLst/>
        </p:spPr>
        <p:txBody>
          <a:bodyPr>
            <a:normAutofit/>
          </a:bodyPr>
          <a:lstStyle/>
          <a:p>
            <a:pPr marL="2511425" indent="-2511425">
              <a:buNone/>
            </a:pPr>
            <a:r>
              <a:rPr lang="en-US" sz="2600" b="1" u="sng" dirty="0" smtClean="0">
                <a:solidFill>
                  <a:schemeClr val="tx2">
                    <a:lumMod val="75000"/>
                  </a:schemeClr>
                </a:solidFill>
                <a:latin typeface="Trebuchet MS" pitchFamily="34" charset="0"/>
              </a:rPr>
              <a:t>Objective I: </a:t>
            </a:r>
          </a:p>
          <a:p>
            <a:pPr marL="2511425" indent="-2511425">
              <a:buNone/>
            </a:pPr>
            <a:r>
              <a:rPr lang="en-US" sz="2600" b="1" dirty="0" smtClean="0">
                <a:solidFill>
                  <a:schemeClr val="bg2">
                    <a:lumMod val="10000"/>
                  </a:schemeClr>
                </a:solidFill>
                <a:latin typeface="Trebuchet MS" pitchFamily="34" charset="0"/>
              </a:rPr>
              <a:t>To generate competent local human resource</a:t>
            </a:r>
          </a:p>
          <a:p>
            <a:pPr marL="2511425" indent="-2511425">
              <a:buNone/>
            </a:pPr>
            <a:endParaRPr lang="en-US" sz="2800" b="1" dirty="0" smtClean="0">
              <a:solidFill>
                <a:schemeClr val="tx2">
                  <a:lumMod val="75000"/>
                </a:schemeClr>
              </a:solidFill>
              <a:latin typeface="Trebuchet MS" pitchFamily="34" charset="0"/>
            </a:endParaRPr>
          </a:p>
          <a:p>
            <a:pPr marL="0" indent="0" algn="just">
              <a:buNone/>
            </a:pPr>
            <a:r>
              <a:rPr lang="en-US" sz="2200" b="1" i="1" dirty="0" err="1" smtClean="0">
                <a:solidFill>
                  <a:schemeClr val="tx2">
                    <a:lumMod val="75000"/>
                  </a:schemeClr>
                </a:solidFill>
                <a:latin typeface="Trebuchet MS" pitchFamily="34" charset="0"/>
              </a:rPr>
              <a:t>Programmes</a:t>
            </a:r>
            <a:r>
              <a:rPr lang="en-US" sz="2200" b="1" i="1" dirty="0" smtClean="0">
                <a:solidFill>
                  <a:schemeClr val="tx2">
                    <a:lumMod val="75000"/>
                  </a:schemeClr>
                </a:solidFill>
                <a:latin typeface="Trebuchet MS" pitchFamily="34" charset="0"/>
              </a:rPr>
              <a:t> offered by the Centre with the support of DBT-HRD:</a:t>
            </a:r>
          </a:p>
          <a:p>
            <a:pPr marL="0" indent="0" algn="just">
              <a:buNone/>
            </a:pPr>
            <a:endParaRPr lang="en-US" sz="2200" b="1" i="1" dirty="0" smtClean="0">
              <a:solidFill>
                <a:schemeClr val="tx2">
                  <a:lumMod val="75000"/>
                </a:schemeClr>
              </a:solidFill>
              <a:latin typeface="Trebuchet MS" pitchFamily="34" charset="0"/>
            </a:endParaRPr>
          </a:p>
          <a:p>
            <a:pPr>
              <a:lnSpc>
                <a:spcPct val="150000"/>
              </a:lnSpc>
              <a:buFont typeface="Wingdings" pitchFamily="2" charset="2"/>
              <a:buChar char="Ø"/>
              <a:defRPr/>
            </a:pPr>
            <a:r>
              <a:rPr lang="en-US" sz="2000" b="1" dirty="0" smtClean="0">
                <a:solidFill>
                  <a:schemeClr val="bg2">
                    <a:lumMod val="10000"/>
                  </a:schemeClr>
                </a:solidFill>
                <a:latin typeface="Trebuchet MS" pitchFamily="34" charset="0"/>
                <a:cs typeface="Times New Roman" pitchFamily="18" charset="0"/>
              </a:rPr>
              <a:t>M.Sc. Biotechnology (Till 2015-17)</a:t>
            </a:r>
          </a:p>
          <a:p>
            <a:pPr>
              <a:lnSpc>
                <a:spcPct val="150000"/>
              </a:lnSpc>
              <a:buNone/>
              <a:defRPr/>
            </a:pPr>
            <a:r>
              <a:rPr lang="en-US" sz="2200" dirty="0" smtClean="0">
                <a:solidFill>
                  <a:schemeClr val="bg2">
                    <a:lumMod val="10000"/>
                  </a:schemeClr>
                </a:solidFill>
                <a:latin typeface="Trebuchet MS" pitchFamily="34" charset="0"/>
                <a:cs typeface="Times New Roman" pitchFamily="18" charset="0"/>
              </a:rPr>
              <a:t>	</a:t>
            </a:r>
            <a:r>
              <a:rPr lang="en-US" sz="2000" dirty="0" smtClean="0">
                <a:solidFill>
                  <a:schemeClr val="bg2">
                    <a:lumMod val="10000"/>
                  </a:schemeClr>
                </a:solidFill>
                <a:latin typeface="Trebuchet MS" pitchFamily="34" charset="0"/>
                <a:cs typeface="Times New Roman" pitchFamily="18" charset="0"/>
              </a:rPr>
              <a:t>Two-year (Four-Semester) </a:t>
            </a:r>
            <a:r>
              <a:rPr lang="en-US" sz="2000" dirty="0" err="1" smtClean="0">
                <a:solidFill>
                  <a:schemeClr val="bg2">
                    <a:lumMod val="10000"/>
                  </a:schemeClr>
                </a:solidFill>
                <a:latin typeface="Trebuchet MS" pitchFamily="34" charset="0"/>
                <a:cs typeface="Times New Roman" pitchFamily="18" charset="0"/>
              </a:rPr>
              <a:t>Programme</a:t>
            </a:r>
            <a:r>
              <a:rPr lang="en-US" sz="2000" dirty="0" smtClean="0">
                <a:solidFill>
                  <a:schemeClr val="bg2">
                    <a:lumMod val="10000"/>
                  </a:schemeClr>
                </a:solidFill>
                <a:latin typeface="Trebuchet MS" pitchFamily="34" charset="0"/>
                <a:cs typeface="Times New Roman" pitchFamily="18" charset="0"/>
              </a:rPr>
              <a:t> under the Choice-based Credit System (CBCS) with specialization in:</a:t>
            </a:r>
          </a:p>
          <a:p>
            <a:pPr lvl="2">
              <a:lnSpc>
                <a:spcPct val="150000"/>
              </a:lnSpc>
              <a:defRPr/>
            </a:pPr>
            <a:r>
              <a:rPr lang="en-US" sz="2000" dirty="0" smtClean="0">
                <a:solidFill>
                  <a:schemeClr val="bg2">
                    <a:lumMod val="10000"/>
                  </a:schemeClr>
                </a:solidFill>
                <a:latin typeface="Trebuchet MS" pitchFamily="34" charset="0"/>
                <a:cs typeface="Times New Roman" pitchFamily="18" charset="0"/>
              </a:rPr>
              <a:t>Medical Biotechnology</a:t>
            </a:r>
          </a:p>
          <a:p>
            <a:pPr lvl="2">
              <a:lnSpc>
                <a:spcPct val="150000"/>
              </a:lnSpc>
              <a:defRPr/>
            </a:pPr>
            <a:r>
              <a:rPr lang="en-US" sz="2000" dirty="0" smtClean="0">
                <a:solidFill>
                  <a:schemeClr val="bg2">
                    <a:lumMod val="10000"/>
                  </a:schemeClr>
                </a:solidFill>
                <a:latin typeface="Trebuchet MS" pitchFamily="34" charset="0"/>
                <a:cs typeface="Times New Roman" pitchFamily="18" charset="0"/>
              </a:rPr>
              <a:t>Pharmaceutical Biotechnology</a:t>
            </a:r>
          </a:p>
          <a:p>
            <a:pPr marL="2511425" indent="-2511425">
              <a:buNone/>
            </a:pPr>
            <a:endParaRPr lang="en-US" sz="2800" b="1" dirty="0" smtClean="0">
              <a:solidFill>
                <a:schemeClr val="tx2">
                  <a:lumMod val="75000"/>
                </a:schemeClr>
              </a:solidFill>
              <a:latin typeface="Trebuchet MS" pitchFamily="34" charset="0"/>
            </a:endParaRPr>
          </a:p>
          <a:p>
            <a:pPr marL="2511425" indent="-2511425">
              <a:buNone/>
            </a:pPr>
            <a:endParaRPr lang="en-US" b="1" dirty="0" smtClean="0">
              <a:solidFill>
                <a:schemeClr val="tx2">
                  <a:lumMod val="75000"/>
                </a:schemeClr>
              </a:solidFill>
              <a:latin typeface="Trebuchet MS" pitchFamily="34" charset="0"/>
            </a:endParaRPr>
          </a:p>
          <a:p>
            <a:pPr marL="2511425" indent="-2511425">
              <a:buNone/>
            </a:pPr>
            <a:endParaRPr lang="en-US" b="1" dirty="0" smtClean="0">
              <a:solidFill>
                <a:schemeClr val="tx2">
                  <a:lumMod val="75000"/>
                </a:schemeClr>
              </a:solidFill>
              <a:latin typeface="Trebuchet MS" pitchFamily="34" charset="0"/>
            </a:endParaRPr>
          </a:p>
          <a:p>
            <a:pPr>
              <a:buNone/>
            </a:pPr>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800" b="1" dirty="0" smtClean="0"/>
              <a:t>An </a:t>
            </a:r>
            <a:r>
              <a:rPr lang="en-US" sz="1800" b="1" i="1" dirty="0" smtClean="0"/>
              <a:t>in </a:t>
            </a:r>
            <a:r>
              <a:rPr lang="en-US" sz="1800" b="1" i="1" dirty="0" err="1" smtClean="0"/>
              <a:t>silico</a:t>
            </a:r>
            <a:r>
              <a:rPr lang="en-US" sz="1800" b="1" i="1" dirty="0" smtClean="0"/>
              <a:t> </a:t>
            </a:r>
            <a:r>
              <a:rPr lang="en-US" sz="1800" b="1" dirty="0" smtClean="0"/>
              <a:t>Approach for Identification of </a:t>
            </a:r>
            <a:r>
              <a:rPr lang="en-US" sz="1800" b="1" dirty="0" err="1" smtClean="0"/>
              <a:t>antimycobacterial</a:t>
            </a:r>
            <a:r>
              <a:rPr lang="en-US" sz="1800" b="1" dirty="0" smtClean="0"/>
              <a:t> compounds</a:t>
            </a:r>
            <a:r>
              <a:rPr lang="en-IN" sz="1200" dirty="0" smtClean="0"/>
              <a:t/>
            </a:r>
            <a:br>
              <a:rPr lang="en-IN" sz="1200" dirty="0" smtClean="0"/>
            </a:br>
            <a:endParaRPr lang="en-IN" sz="1200" dirty="0"/>
          </a:p>
        </p:txBody>
      </p:sp>
      <p:pic>
        <p:nvPicPr>
          <p:cNvPr id="4" name="Content Placeholder 3" descr="Screen Shot 2016-09-01 at 11.52.30 AM.png"/>
          <p:cNvPicPr>
            <a:picLocks noGrp="1" noChangeAspect="1"/>
          </p:cNvPicPr>
          <p:nvPr>
            <p:ph idx="1"/>
          </p:nvPr>
        </p:nvPicPr>
        <p:blipFill>
          <a:blip r:embed="rId2"/>
          <a:stretch>
            <a:fillRect/>
          </a:stretch>
        </p:blipFill>
        <p:spPr>
          <a:xfrm>
            <a:off x="571472" y="1214422"/>
            <a:ext cx="7929618" cy="5108482"/>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33867"/>
            <a:ext cx="7992888" cy="584775"/>
          </a:xfrm>
          <a:prstGeom prst="rect">
            <a:avLst/>
          </a:prstGeom>
          <a:noFill/>
        </p:spPr>
        <p:txBody>
          <a:bodyPr wrap="square" rtlCol="0">
            <a:spAutoFit/>
          </a:bodyPr>
          <a:lstStyle/>
          <a:p>
            <a:pPr algn="ctr"/>
            <a:r>
              <a:rPr lang="en-US" sz="3200" b="1" dirty="0" smtClean="0"/>
              <a:t>Achievements</a:t>
            </a:r>
            <a:endParaRPr lang="en-IN" sz="3200" b="1" dirty="0"/>
          </a:p>
        </p:txBody>
      </p:sp>
      <p:sp>
        <p:nvSpPr>
          <p:cNvPr id="3" name="TextBox 2"/>
          <p:cNvSpPr txBox="1"/>
          <p:nvPr/>
        </p:nvSpPr>
        <p:spPr>
          <a:xfrm>
            <a:off x="1071538" y="3071810"/>
            <a:ext cx="7128792" cy="2585323"/>
          </a:xfrm>
          <a:prstGeom prst="rect">
            <a:avLst/>
          </a:prstGeom>
          <a:noFill/>
        </p:spPr>
        <p:txBody>
          <a:bodyPr wrap="square" rtlCol="0">
            <a:spAutoFit/>
          </a:bodyPr>
          <a:lstStyle/>
          <a:p>
            <a:pPr marL="342900" indent="-342900" algn="just">
              <a:buFont typeface="+mj-lt"/>
              <a:buAutoNum type="arabicPeriod"/>
            </a:pPr>
            <a:endParaRPr lang="en-IN" b="1" dirty="0"/>
          </a:p>
          <a:p>
            <a:pPr marL="342900" indent="-342900" algn="just">
              <a:buFont typeface="Arial" pitchFamily="34" charset="0"/>
              <a:buChar char="•"/>
            </a:pPr>
            <a:r>
              <a:rPr lang="en-IN" b="1" dirty="0"/>
              <a:t>"The IRES Excellent Paper award" for oral presentation in the "25th International Conferences on Engineering and Natural Sciences" held in </a:t>
            </a:r>
            <a:r>
              <a:rPr lang="en-IN" b="1" dirty="0" err="1"/>
              <a:t>Pattaya</a:t>
            </a:r>
            <a:r>
              <a:rPr lang="en-IN" b="1" dirty="0"/>
              <a:t>, Thailand on 31st January, 2016</a:t>
            </a:r>
            <a:r>
              <a:rPr lang="en-IN" b="1" dirty="0" smtClean="0"/>
              <a:t>.</a:t>
            </a:r>
          </a:p>
          <a:p>
            <a:pPr marL="342900" indent="-342900" algn="just">
              <a:buFont typeface="Arial" pitchFamily="34" charset="0"/>
              <a:buChar char="•"/>
            </a:pPr>
            <a:endParaRPr lang="en-IN" b="1" dirty="0"/>
          </a:p>
          <a:p>
            <a:pPr marL="342900" indent="-342900" algn="just">
              <a:buFont typeface="Arial" pitchFamily="34" charset="0"/>
              <a:buChar char="•"/>
            </a:pPr>
            <a:r>
              <a:rPr lang="en-IN" b="1" dirty="0"/>
              <a:t>Young Scientist Award for oral presentation in the 1st International Conference on “New Horizons in Pharmaceutical and Biomedical Sciences” (Jan 12-13, 2013), organised by </a:t>
            </a:r>
            <a:r>
              <a:rPr lang="en-IN" b="1" dirty="0" err="1"/>
              <a:t>Sheetal</a:t>
            </a:r>
            <a:r>
              <a:rPr lang="en-IN" b="1" dirty="0"/>
              <a:t> Life Sciences (P) Ltd., Dehradun and sponsored by the Govt. of </a:t>
            </a:r>
            <a:r>
              <a:rPr lang="en-IN" b="1" dirty="0" err="1"/>
              <a:t>Uttarakhand</a:t>
            </a:r>
            <a:r>
              <a:rPr lang="en-IN" b="1" dirty="0"/>
              <a:t>.</a:t>
            </a:r>
          </a:p>
        </p:txBody>
      </p:sp>
      <p:sp>
        <p:nvSpPr>
          <p:cNvPr id="4" name="TextBox 3"/>
          <p:cNvSpPr txBox="1"/>
          <p:nvPr/>
        </p:nvSpPr>
        <p:spPr>
          <a:xfrm>
            <a:off x="1115617" y="1484784"/>
            <a:ext cx="2592288" cy="646331"/>
          </a:xfrm>
          <a:prstGeom prst="rect">
            <a:avLst/>
          </a:prstGeom>
          <a:noFill/>
        </p:spPr>
        <p:txBody>
          <a:bodyPr wrap="square" rtlCol="0">
            <a:spAutoFit/>
          </a:bodyPr>
          <a:lstStyle/>
          <a:p>
            <a:r>
              <a:rPr lang="en-US" b="1" dirty="0" err="1" smtClean="0"/>
              <a:t>Debajit</a:t>
            </a:r>
            <a:r>
              <a:rPr lang="en-US" b="1" dirty="0" smtClean="0"/>
              <a:t> Borah</a:t>
            </a:r>
          </a:p>
          <a:p>
            <a:r>
              <a:rPr lang="en-US" b="1" dirty="0" smtClean="0"/>
              <a:t>Assistant Professor</a:t>
            </a:r>
            <a:endParaRPr lang="en-IN" b="1"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286512" y="785794"/>
            <a:ext cx="1701972" cy="1906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747919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33867"/>
            <a:ext cx="7992888" cy="584775"/>
          </a:xfrm>
          <a:prstGeom prst="rect">
            <a:avLst/>
          </a:prstGeom>
          <a:noFill/>
        </p:spPr>
        <p:txBody>
          <a:bodyPr wrap="square" rtlCol="0">
            <a:spAutoFit/>
          </a:bodyPr>
          <a:lstStyle/>
          <a:p>
            <a:pPr algn="ctr"/>
            <a:r>
              <a:rPr lang="en-US" sz="3200" b="1" dirty="0" smtClean="0"/>
              <a:t>Achievements</a:t>
            </a:r>
            <a:endParaRPr lang="en-IN" sz="3200" b="1" dirty="0"/>
          </a:p>
        </p:txBody>
      </p:sp>
      <p:sp>
        <p:nvSpPr>
          <p:cNvPr id="4" name="TextBox 3"/>
          <p:cNvSpPr txBox="1"/>
          <p:nvPr/>
        </p:nvSpPr>
        <p:spPr>
          <a:xfrm>
            <a:off x="1115617" y="1484784"/>
            <a:ext cx="2592288" cy="646331"/>
          </a:xfrm>
          <a:prstGeom prst="rect">
            <a:avLst/>
          </a:prstGeom>
          <a:noFill/>
        </p:spPr>
        <p:txBody>
          <a:bodyPr wrap="square" rtlCol="0">
            <a:spAutoFit/>
          </a:bodyPr>
          <a:lstStyle/>
          <a:p>
            <a:r>
              <a:rPr lang="en-US" b="1" dirty="0" smtClean="0"/>
              <a:t>Dr. </a:t>
            </a:r>
            <a:r>
              <a:rPr lang="en-US" b="1" dirty="0" err="1" smtClean="0"/>
              <a:t>Kaushal</a:t>
            </a:r>
            <a:r>
              <a:rPr lang="en-US" b="1" dirty="0" smtClean="0"/>
              <a:t> </a:t>
            </a:r>
            <a:r>
              <a:rPr lang="en-US" b="1" dirty="0" err="1" smtClean="0"/>
              <a:t>Sood</a:t>
            </a:r>
            <a:endParaRPr lang="en-US" b="1" dirty="0" smtClean="0"/>
          </a:p>
          <a:p>
            <a:r>
              <a:rPr lang="en-US" b="1" dirty="0" smtClean="0"/>
              <a:t>Assistant Professor</a:t>
            </a:r>
            <a:endParaRPr lang="en-IN" b="1" dirty="0"/>
          </a:p>
        </p:txBody>
      </p:sp>
      <p:pic>
        <p:nvPicPr>
          <p:cNvPr id="3074" name="Picture 2" descr="I:\KsPP.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697006" y="908720"/>
            <a:ext cx="1408864" cy="141247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115617" y="2636912"/>
            <a:ext cx="7200799" cy="1754326"/>
          </a:xfrm>
          <a:prstGeom prst="rect">
            <a:avLst/>
          </a:prstGeom>
          <a:noFill/>
        </p:spPr>
        <p:txBody>
          <a:bodyPr wrap="square" rtlCol="0">
            <a:spAutoFit/>
          </a:bodyPr>
          <a:lstStyle/>
          <a:p>
            <a:pPr marL="285750" indent="-285750" algn="just">
              <a:lnSpc>
                <a:spcPct val="150000"/>
              </a:lnSpc>
              <a:buFont typeface="Arial" pitchFamily="34" charset="0"/>
              <a:buChar char="•"/>
            </a:pPr>
            <a:r>
              <a:rPr lang="en-US" dirty="0" smtClean="0"/>
              <a:t>Received </a:t>
            </a:r>
            <a:r>
              <a:rPr lang="en-US" b="1" dirty="0" smtClean="0"/>
              <a:t>Best Paper </a:t>
            </a:r>
            <a:r>
              <a:rPr lang="en-US" dirty="0" smtClean="0"/>
              <a:t>Certificate for paper entitled- “Effect of solvent on the extraction of antioxidant and antimicrobial components from                         </a:t>
            </a:r>
            <a:r>
              <a:rPr lang="en-US" i="1" dirty="0" err="1" smtClean="0"/>
              <a:t>Eryngium</a:t>
            </a:r>
            <a:r>
              <a:rPr lang="en-US" i="1" dirty="0" smtClean="0"/>
              <a:t> </a:t>
            </a:r>
            <a:r>
              <a:rPr lang="en-US" i="1" dirty="0" err="1" smtClean="0"/>
              <a:t>foetidum</a:t>
            </a:r>
            <a:r>
              <a:rPr lang="en-US" i="1" dirty="0" smtClean="0"/>
              <a:t> </a:t>
            </a:r>
            <a:r>
              <a:rPr lang="en-US" dirty="0" smtClean="0"/>
              <a:t>L. “ from International Journal  of Medicine and Pharmaceutical Sciences</a:t>
            </a:r>
            <a:endParaRPr lang="en-IN" dirty="0"/>
          </a:p>
        </p:txBody>
      </p:sp>
    </p:spTree>
    <p:extLst>
      <p:ext uri="{BB962C8B-B14F-4D97-AF65-F5344CB8AC3E}">
        <p14:creationId xmlns="" xmlns:p14="http://schemas.microsoft.com/office/powerpoint/2010/main" val="2982109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0"/>
            <a:ext cx="8786874" cy="1143000"/>
          </a:xfrm>
        </p:spPr>
        <p:txBody>
          <a:bodyPr>
            <a:normAutofit/>
          </a:bodyPr>
          <a:lstStyle/>
          <a:p>
            <a:r>
              <a:rPr lang="en-IN" sz="1600" b="1" dirty="0" smtClean="0"/>
              <a:t>List of publications from the Centre for Biotechnology &amp; Bioinformatics, Dibrugarh University</a:t>
            </a:r>
            <a:endParaRPr lang="en-IN" sz="1600" b="1" dirty="0"/>
          </a:p>
        </p:txBody>
      </p:sp>
      <p:sp>
        <p:nvSpPr>
          <p:cNvPr id="3" name="Content Placeholder 2"/>
          <p:cNvSpPr>
            <a:spLocks noGrp="1"/>
          </p:cNvSpPr>
          <p:nvPr>
            <p:ph idx="1"/>
          </p:nvPr>
        </p:nvSpPr>
        <p:spPr>
          <a:xfrm>
            <a:off x="457200" y="857232"/>
            <a:ext cx="8229600" cy="5786478"/>
          </a:xfrm>
        </p:spPr>
        <p:txBody>
          <a:bodyPr>
            <a:normAutofit fontScale="32500" lnSpcReduction="20000"/>
          </a:bodyPr>
          <a:lstStyle/>
          <a:p>
            <a:pPr marL="514350" lvl="0" indent="-514350" fontAlgn="base">
              <a:buFont typeface="+mj-lt"/>
              <a:buAutoNum type="arabicPeriod"/>
            </a:pPr>
            <a:r>
              <a:rPr lang="en-US" sz="3400" dirty="0" smtClean="0"/>
              <a:t>Discrepancy among the synonymous </a:t>
            </a:r>
            <a:r>
              <a:rPr lang="en-US" sz="3400" dirty="0" err="1" smtClean="0"/>
              <a:t>codons</a:t>
            </a:r>
            <a:r>
              <a:rPr lang="en-US" sz="3400" dirty="0" smtClean="0"/>
              <a:t> with respect to their selection as optimal </a:t>
            </a:r>
            <a:r>
              <a:rPr lang="en-US" sz="3400" dirty="0" err="1" smtClean="0"/>
              <a:t>codon</a:t>
            </a:r>
            <a:r>
              <a:rPr lang="en-US" sz="3400" dirty="0" smtClean="0"/>
              <a:t> in bacteria; Siddhartha </a:t>
            </a:r>
            <a:r>
              <a:rPr lang="en-US" sz="3400" dirty="0" err="1" smtClean="0"/>
              <a:t>Sankar</a:t>
            </a:r>
            <a:r>
              <a:rPr lang="en-US" sz="3400" dirty="0" smtClean="0"/>
              <a:t> </a:t>
            </a:r>
            <a:r>
              <a:rPr lang="en-US" sz="3400" dirty="0" err="1" smtClean="0"/>
              <a:t>Satapathy</a:t>
            </a:r>
            <a:r>
              <a:rPr lang="en-US" sz="3400" dirty="0" smtClean="0"/>
              <a:t>; </a:t>
            </a:r>
            <a:r>
              <a:rPr lang="en-US" sz="3400" dirty="0" err="1" smtClean="0"/>
              <a:t>Bhesh</a:t>
            </a:r>
            <a:r>
              <a:rPr lang="en-US" sz="3400" dirty="0" smtClean="0"/>
              <a:t> Raj </a:t>
            </a:r>
            <a:r>
              <a:rPr lang="en-US" sz="3400" dirty="0" err="1" smtClean="0"/>
              <a:t>Powdel</a:t>
            </a:r>
            <a:r>
              <a:rPr lang="en-US" sz="3400" dirty="0" smtClean="0"/>
              <a:t>; </a:t>
            </a:r>
            <a:r>
              <a:rPr lang="en-US" sz="3400" dirty="0" err="1" smtClean="0"/>
              <a:t>Alak</a:t>
            </a:r>
            <a:r>
              <a:rPr lang="en-US" sz="3400" dirty="0" smtClean="0"/>
              <a:t> Kumar </a:t>
            </a:r>
            <a:r>
              <a:rPr lang="en-US" sz="3400" dirty="0" err="1" smtClean="0"/>
              <a:t>Buragohain</a:t>
            </a:r>
            <a:r>
              <a:rPr lang="en-US" sz="3400" dirty="0" smtClean="0"/>
              <a:t>; </a:t>
            </a:r>
            <a:r>
              <a:rPr lang="en-US" sz="3400" dirty="0" err="1" smtClean="0"/>
              <a:t>Suvendra</a:t>
            </a:r>
            <a:r>
              <a:rPr lang="en-US" sz="3400" dirty="0" smtClean="0"/>
              <a:t> Kumar Ray; DNA Res (2016); </a:t>
            </a:r>
            <a:r>
              <a:rPr lang="en-US" sz="3400" dirty="0" err="1" smtClean="0"/>
              <a:t>doi</a:t>
            </a:r>
            <a:r>
              <a:rPr lang="en-US" sz="3400" dirty="0" smtClean="0"/>
              <a:t>: 10.1093/</a:t>
            </a:r>
            <a:r>
              <a:rPr lang="en-US" sz="3400" dirty="0" err="1" smtClean="0"/>
              <a:t>dnares</a:t>
            </a:r>
            <a:r>
              <a:rPr lang="en-US" sz="3400" dirty="0" smtClean="0"/>
              <a:t>/dsw027; July 17, 2016</a:t>
            </a:r>
            <a:endParaRPr lang="en-IN" sz="3400" dirty="0" smtClean="0"/>
          </a:p>
          <a:p>
            <a:pPr marL="514350" lvl="0" indent="-514350" fontAlgn="base">
              <a:buFont typeface="+mj-lt"/>
              <a:buAutoNum type="arabicPeriod"/>
            </a:pPr>
            <a:r>
              <a:rPr lang="en-US" sz="3400" dirty="0" err="1" smtClean="0"/>
              <a:t>Chaliha</a:t>
            </a:r>
            <a:r>
              <a:rPr lang="en-US" sz="3400" dirty="0" smtClean="0"/>
              <a:t>, A.K., </a:t>
            </a:r>
            <a:r>
              <a:rPr lang="en-US" sz="3400" dirty="0" err="1" smtClean="0"/>
              <a:t>Gogoi</a:t>
            </a:r>
            <a:r>
              <a:rPr lang="en-US" sz="3400" dirty="0" smtClean="0"/>
              <a:t>, D., </a:t>
            </a:r>
            <a:r>
              <a:rPr lang="en-US" sz="3400" dirty="0" err="1" smtClean="0"/>
              <a:t>Sarma</a:t>
            </a:r>
            <a:r>
              <a:rPr lang="en-US" sz="3400" dirty="0" smtClean="0"/>
              <a:t>, D., </a:t>
            </a:r>
            <a:r>
              <a:rPr lang="en-US" sz="3400" dirty="0" err="1" smtClean="0"/>
              <a:t>Chetia</a:t>
            </a:r>
            <a:r>
              <a:rPr lang="en-US" sz="3400" dirty="0" smtClean="0"/>
              <a:t>, P., </a:t>
            </a:r>
            <a:r>
              <a:rPr lang="en-US" sz="3400" dirty="0" err="1" smtClean="0"/>
              <a:t>Buragohain</a:t>
            </a:r>
            <a:r>
              <a:rPr lang="en-US" sz="3400" dirty="0" smtClean="0"/>
              <a:t>, A. K. 2015. An In </a:t>
            </a:r>
            <a:r>
              <a:rPr lang="en-US" sz="3400" dirty="0" err="1" smtClean="0"/>
              <a:t>Silico</a:t>
            </a:r>
            <a:r>
              <a:rPr lang="en-US" sz="3400" dirty="0" smtClean="0"/>
              <a:t> Approach for Identification of Potential Anti-</a:t>
            </a:r>
            <a:r>
              <a:rPr lang="en-US" sz="3400" dirty="0" err="1" smtClean="0"/>
              <a:t>Mycobacterial</a:t>
            </a:r>
            <a:r>
              <a:rPr lang="en-US" sz="3400" dirty="0" smtClean="0"/>
              <a:t> Targets of </a:t>
            </a:r>
            <a:r>
              <a:rPr lang="en-US" sz="3400" dirty="0" err="1" smtClean="0"/>
              <a:t>Vasicine</a:t>
            </a:r>
            <a:r>
              <a:rPr lang="en-US" sz="3400" dirty="0" smtClean="0"/>
              <a:t> and Related Chemical Compounds. Combinatorial Chemistry &amp; High Throughput Screening, Bentham Science. 19(1): 14-24.</a:t>
            </a:r>
            <a:endParaRPr lang="en-IN" sz="3400" dirty="0" smtClean="0"/>
          </a:p>
          <a:p>
            <a:pPr marL="514350" lvl="0" indent="-514350" fontAlgn="base">
              <a:buFont typeface="+mj-lt"/>
              <a:buAutoNum type="arabicPeriod"/>
            </a:pPr>
            <a:r>
              <a:rPr lang="en-US" sz="3400" dirty="0" smtClean="0"/>
              <a:t>Borah, D., </a:t>
            </a:r>
            <a:r>
              <a:rPr lang="en-US" sz="3400" dirty="0" err="1" smtClean="0"/>
              <a:t>Yadav</a:t>
            </a:r>
            <a:r>
              <a:rPr lang="en-US" sz="3400" dirty="0" smtClean="0"/>
              <a:t>, RNS (2016): Bioremediation of petroleum based contaminants with </a:t>
            </a:r>
            <a:r>
              <a:rPr lang="en-US" sz="3400" dirty="0" err="1" smtClean="0"/>
              <a:t>biosurfactant</a:t>
            </a:r>
            <a:r>
              <a:rPr lang="en-US" sz="3400" dirty="0" smtClean="0"/>
              <a:t> produced by a newly isolated petroleum oil degrading bacterial strain; Egyptian Journal of Petroleum (in press). http://dx.doi.org/10.1016/j.ejpe.2016.02.005 </a:t>
            </a:r>
            <a:endParaRPr lang="en-IN" sz="3400" dirty="0" smtClean="0"/>
          </a:p>
          <a:p>
            <a:pPr marL="514350" lvl="0" indent="-514350" fontAlgn="base">
              <a:buFont typeface="+mj-lt"/>
              <a:buAutoNum type="arabicPeriod"/>
            </a:pPr>
            <a:r>
              <a:rPr lang="en-US" sz="3400" dirty="0" smtClean="0"/>
              <a:t>Borah, D., Singh, V., </a:t>
            </a:r>
            <a:r>
              <a:rPr lang="en-US" sz="3400" dirty="0" err="1" smtClean="0"/>
              <a:t>Rahman</a:t>
            </a:r>
            <a:r>
              <a:rPr lang="en-US" sz="3400" dirty="0" smtClean="0"/>
              <a:t>, A.,  </a:t>
            </a:r>
            <a:r>
              <a:rPr lang="en-US" sz="3400" dirty="0" err="1" smtClean="0"/>
              <a:t>Gogoi</a:t>
            </a:r>
            <a:r>
              <a:rPr lang="en-US" sz="3400" dirty="0" smtClean="0"/>
              <a:t>, B., and Hazarika, M. (2016): Prevalence of Multidrug Resistant (MDR) Novel </a:t>
            </a:r>
            <a:r>
              <a:rPr lang="en-US" sz="3400" dirty="0" err="1" smtClean="0"/>
              <a:t>Enterococcus</a:t>
            </a:r>
            <a:r>
              <a:rPr lang="en-US" sz="3400" dirty="0" smtClean="0"/>
              <a:t> </a:t>
            </a:r>
            <a:r>
              <a:rPr lang="en-US" sz="3400" dirty="0" err="1" smtClean="0"/>
              <a:t>faecium</a:t>
            </a:r>
            <a:r>
              <a:rPr lang="en-US" sz="3400" dirty="0" smtClean="0"/>
              <a:t> Strain VDR03 in Broiler Chicken Meat Samples Collected from Dibrugarh Town, Assam (India); Research Journal of Microbiology. DOI: 10.3923/jm.2016. (In Press)</a:t>
            </a:r>
            <a:endParaRPr lang="en-IN" sz="3400" dirty="0" smtClean="0"/>
          </a:p>
          <a:p>
            <a:pPr marL="514350" lvl="0" indent="-514350" fontAlgn="base">
              <a:buFont typeface="+mj-lt"/>
              <a:buAutoNum type="arabicPeriod"/>
            </a:pPr>
            <a:r>
              <a:rPr lang="en-US" sz="3400" dirty="0" smtClean="0"/>
              <a:t>Borah, D., </a:t>
            </a:r>
            <a:r>
              <a:rPr lang="en-US" sz="3400" dirty="0" err="1" smtClean="0"/>
              <a:t>Gogoi</a:t>
            </a:r>
            <a:r>
              <a:rPr lang="en-US" sz="3400" dirty="0" smtClean="0"/>
              <a:t>, D., </a:t>
            </a:r>
            <a:r>
              <a:rPr lang="en-US" sz="3400" dirty="0" err="1" smtClean="0"/>
              <a:t>Yadav</a:t>
            </a:r>
            <a:r>
              <a:rPr lang="en-US" sz="3400" dirty="0" smtClean="0"/>
              <a:t>, A.K., and </a:t>
            </a:r>
            <a:r>
              <a:rPr lang="en-US" sz="3400" dirty="0" err="1" smtClean="0"/>
              <a:t>Gogoi</a:t>
            </a:r>
            <a:r>
              <a:rPr lang="en-US" sz="3400" dirty="0" smtClean="0"/>
              <a:t>, M. (2015): Improper handling of harmful chemicals by small tea growers of Assam: Challenge to heath and local environment; Journal of Commercial Biotechnology.21(2):8-9. DOI: 10.5912/jcb702.</a:t>
            </a:r>
            <a:endParaRPr lang="en-IN" sz="3400" dirty="0" smtClean="0"/>
          </a:p>
          <a:p>
            <a:pPr marL="514350" lvl="0" indent="-514350" fontAlgn="base">
              <a:buFont typeface="+mj-lt"/>
              <a:buAutoNum type="arabicPeriod"/>
            </a:pPr>
            <a:r>
              <a:rPr lang="en-US" sz="3400" dirty="0" smtClean="0"/>
              <a:t>Borah, D., Singh, V., </a:t>
            </a:r>
            <a:r>
              <a:rPr lang="en-US" sz="3400" dirty="0" err="1" smtClean="0"/>
              <a:t>Chaliha</a:t>
            </a:r>
            <a:r>
              <a:rPr lang="en-US" sz="3400" dirty="0" smtClean="0"/>
              <a:t>, A.K., </a:t>
            </a:r>
            <a:r>
              <a:rPr lang="en-US" sz="3400" dirty="0" err="1" smtClean="0"/>
              <a:t>Gogoi</a:t>
            </a:r>
            <a:r>
              <a:rPr lang="en-US" sz="3400" dirty="0" smtClean="0"/>
              <a:t>, D., and </a:t>
            </a:r>
            <a:r>
              <a:rPr lang="en-US" sz="3400" dirty="0" err="1" smtClean="0"/>
              <a:t>Mohamedkassm</a:t>
            </a:r>
            <a:r>
              <a:rPr lang="en-US" sz="3400" dirty="0" smtClean="0"/>
              <a:t>, N. (2014): New Ebola vaccine trial starts in humans – but how safe is it?  Current science. 01/2015; 108(1):10.</a:t>
            </a:r>
            <a:endParaRPr lang="en-IN" sz="3400" dirty="0" smtClean="0"/>
          </a:p>
          <a:p>
            <a:pPr marL="514350" lvl="0" indent="-514350" fontAlgn="base">
              <a:buFont typeface="+mj-lt"/>
              <a:buAutoNum type="arabicPeriod"/>
            </a:pPr>
            <a:r>
              <a:rPr lang="en-US" sz="3400" dirty="0" smtClean="0"/>
              <a:t>Borah, D., </a:t>
            </a:r>
            <a:r>
              <a:rPr lang="en-US" sz="3400" dirty="0" err="1" smtClean="0"/>
              <a:t>Gogoi</a:t>
            </a:r>
            <a:r>
              <a:rPr lang="en-US" sz="3400" dirty="0" smtClean="0"/>
              <a:t>, B., and </a:t>
            </a:r>
            <a:r>
              <a:rPr lang="en-US" sz="3400" dirty="0" err="1" smtClean="0"/>
              <a:t>Gogoi</a:t>
            </a:r>
            <a:r>
              <a:rPr lang="en-US" sz="3400" dirty="0" smtClean="0"/>
              <a:t>, D. (2014): NASA Honors Indian Village entrepreneur and Inventor </a:t>
            </a:r>
            <a:r>
              <a:rPr lang="en-US" sz="3400" dirty="0" err="1" smtClean="0"/>
              <a:t>UdhabBharali</a:t>
            </a:r>
            <a:r>
              <a:rPr lang="en-US" sz="3400" dirty="0" smtClean="0"/>
              <a:t> with 98 innovations; Current Science. 107(5):941.</a:t>
            </a:r>
            <a:endParaRPr lang="en-IN" sz="3400" dirty="0" smtClean="0"/>
          </a:p>
          <a:p>
            <a:pPr marL="514350" lvl="0" indent="-514350" fontAlgn="base">
              <a:buFont typeface="+mj-lt"/>
              <a:buAutoNum type="arabicPeriod"/>
            </a:pPr>
            <a:r>
              <a:rPr lang="en-US" sz="3400" dirty="0" smtClean="0"/>
              <a:t>Borah, D., and </a:t>
            </a:r>
            <a:r>
              <a:rPr lang="en-US" sz="3400" dirty="0" err="1" smtClean="0"/>
              <a:t>Yadav</a:t>
            </a:r>
            <a:r>
              <a:rPr lang="en-US" sz="3400" dirty="0" smtClean="0"/>
              <a:t>, RNS (2015): Plasmid Curing of a Novel Hydrocarbon Degrading Bacillus cereus Strain DRDU1 Revealed its Involvement in Petroleum Oil Degradation; J Pet Environ </a:t>
            </a:r>
            <a:r>
              <a:rPr lang="en-US" sz="3400" dirty="0" err="1" smtClean="0"/>
              <a:t>Biotechnol</a:t>
            </a:r>
            <a:r>
              <a:rPr lang="en-US" sz="3400" dirty="0" smtClean="0"/>
              <a:t> 6 (3):220. </a:t>
            </a:r>
            <a:r>
              <a:rPr lang="en-US" sz="3400" dirty="0" err="1" smtClean="0"/>
              <a:t>doi</a:t>
            </a:r>
            <a:r>
              <a:rPr lang="en-US" sz="3400" dirty="0" smtClean="0"/>
              <a:t>: 10.4172/2157-7463.1000220.</a:t>
            </a:r>
            <a:endParaRPr lang="en-IN" sz="3400" dirty="0" smtClean="0"/>
          </a:p>
          <a:p>
            <a:pPr marL="514350" lvl="0" indent="-514350" fontAlgn="base">
              <a:buFont typeface="+mj-lt"/>
              <a:buAutoNum type="arabicPeriod"/>
            </a:pPr>
            <a:r>
              <a:rPr lang="en-US" sz="3400" dirty="0" smtClean="0"/>
              <a:t>Borah, D., </a:t>
            </a:r>
            <a:r>
              <a:rPr lang="en-US" sz="3400" dirty="0" err="1" smtClean="0"/>
              <a:t>Gogoi</a:t>
            </a:r>
            <a:r>
              <a:rPr lang="en-US" sz="3400" dirty="0" smtClean="0"/>
              <a:t>, D., and </a:t>
            </a:r>
            <a:r>
              <a:rPr lang="en-US" sz="3400" dirty="0" err="1" smtClean="0"/>
              <a:t>Yadav</a:t>
            </a:r>
            <a:r>
              <a:rPr lang="en-US" sz="3400" dirty="0" smtClean="0"/>
              <a:t>, RNS (2015): Computer aided Screening, Docking and ADME study of Mushroom derived Compounds as Mdm2 inhibitor, a novel approach; National Academy Science Letters. 38(6):469-473.</a:t>
            </a:r>
            <a:endParaRPr lang="en-IN" sz="3400" dirty="0" smtClean="0"/>
          </a:p>
          <a:p>
            <a:pPr marL="514350" lvl="0" indent="-514350" fontAlgn="base">
              <a:buFont typeface="+mj-lt"/>
              <a:buAutoNum type="arabicPeriod"/>
            </a:pPr>
            <a:r>
              <a:rPr lang="en-US" sz="3400" dirty="0" smtClean="0"/>
              <a:t>Borah, D., and </a:t>
            </a:r>
            <a:r>
              <a:rPr lang="en-US" sz="3400" dirty="0" err="1" smtClean="0"/>
              <a:t>Yadav</a:t>
            </a:r>
            <a:r>
              <a:rPr lang="en-US" sz="3400" dirty="0" smtClean="0"/>
              <a:t>, A.K. (2015): A Novel ‘Green’ Synthesis of Antimicrobial Silver </a:t>
            </a:r>
            <a:r>
              <a:rPr lang="en-US" sz="3400" dirty="0" err="1" smtClean="0"/>
              <a:t>Nanoparticles</a:t>
            </a:r>
            <a:r>
              <a:rPr lang="en-US" sz="3400" dirty="0" smtClean="0"/>
              <a:t> (</a:t>
            </a:r>
            <a:r>
              <a:rPr lang="en-US" sz="3400" dirty="0" err="1" smtClean="0"/>
              <a:t>AgNPs</a:t>
            </a:r>
            <a:r>
              <a:rPr lang="en-US" sz="3400" dirty="0" smtClean="0"/>
              <a:t>) by using </a:t>
            </a:r>
            <a:r>
              <a:rPr lang="en-US" sz="3400" dirty="0" err="1" smtClean="0"/>
              <a:t>Garciniamorella</a:t>
            </a:r>
            <a:r>
              <a:rPr lang="en-US" sz="3400" dirty="0" smtClean="0"/>
              <a:t> (</a:t>
            </a:r>
            <a:r>
              <a:rPr lang="en-US" sz="3400" dirty="0" err="1" smtClean="0"/>
              <a:t>Gaertn</a:t>
            </a:r>
            <a:r>
              <a:rPr lang="en-US" sz="3400" dirty="0" smtClean="0"/>
              <a:t>) </a:t>
            </a:r>
            <a:r>
              <a:rPr lang="en-US" sz="3400" dirty="0" err="1" smtClean="0"/>
              <a:t>Desr</a:t>
            </a:r>
            <a:r>
              <a:rPr lang="en-US" sz="3400" dirty="0" smtClean="0"/>
              <a:t>. Fruit Extract; </a:t>
            </a:r>
            <a:r>
              <a:rPr lang="en-US" sz="3400" dirty="0" err="1" smtClean="0"/>
              <a:t>Nanoscience</a:t>
            </a:r>
            <a:r>
              <a:rPr lang="en-US" sz="3400" dirty="0" smtClean="0"/>
              <a:t> and Nanotechnology Asia, 5(3): 25-31.</a:t>
            </a:r>
            <a:endParaRPr lang="en-IN" sz="3400" dirty="0" smtClean="0"/>
          </a:p>
          <a:p>
            <a:pPr marL="514350" lvl="0" indent="-514350" fontAlgn="base">
              <a:buFont typeface="+mj-lt"/>
              <a:buAutoNum type="arabicPeriod"/>
            </a:pPr>
            <a:r>
              <a:rPr lang="en-US" sz="3400" dirty="0" smtClean="0"/>
              <a:t>Borah, D., and </a:t>
            </a:r>
            <a:r>
              <a:rPr lang="en-US" sz="3400" dirty="0" err="1" smtClean="0"/>
              <a:t>Yadav</a:t>
            </a:r>
            <a:r>
              <a:rPr lang="en-US" sz="3400" dirty="0" smtClean="0"/>
              <a:t>, R.N.S. (2014): Optimization of BH medium for Efficient Biodegradation of diesel, crude oil, and used engine oil by a newly isolated Bacillus cereus strain DRDU1 from an automobile engine; Biotechnology. 13(5): 181-185. DOI 10.3923/biotech2014.181.185. </a:t>
            </a:r>
            <a:endParaRPr lang="en-IN" sz="3400" dirty="0" smtClean="0"/>
          </a:p>
          <a:p>
            <a:pPr marL="514350" lvl="0" indent="-514350" fontAlgn="base">
              <a:buFont typeface="+mj-lt"/>
              <a:buAutoNum type="arabicPeriod"/>
            </a:pPr>
            <a:r>
              <a:rPr lang="en-US" sz="3400" dirty="0" smtClean="0"/>
              <a:t>Borah, D., </a:t>
            </a:r>
            <a:r>
              <a:rPr lang="en-US" sz="3400" dirty="0" err="1" smtClean="0"/>
              <a:t>Chaliha</a:t>
            </a:r>
            <a:r>
              <a:rPr lang="en-US" sz="3400" dirty="0" smtClean="0"/>
              <a:t>, A.K., </a:t>
            </a:r>
            <a:r>
              <a:rPr lang="en-US" sz="3400" dirty="0" err="1" smtClean="0"/>
              <a:t>Gogoi</a:t>
            </a:r>
            <a:r>
              <a:rPr lang="en-US" sz="3400" dirty="0" smtClean="0"/>
              <a:t>, D., and </a:t>
            </a:r>
            <a:r>
              <a:rPr lang="en-US" sz="3400" dirty="0" err="1" smtClean="0"/>
              <a:t>Yadav</a:t>
            </a:r>
            <a:r>
              <a:rPr lang="en-US" sz="3400" dirty="0" smtClean="0"/>
              <a:t>, RNS (2014): GM tea: the need of the hour to reclaim India’s leading position in the global tea market; Journal of Commercial Biotechnology. 20(3): 9-11. </a:t>
            </a:r>
            <a:endParaRPr lang="en-IN" sz="3400" dirty="0" smtClean="0"/>
          </a:p>
          <a:p>
            <a:pPr marL="514350" lvl="0" indent="-514350" fontAlgn="base">
              <a:buFont typeface="+mj-lt"/>
              <a:buAutoNum type="arabicPeriod"/>
            </a:pPr>
            <a:r>
              <a:rPr lang="en-US" sz="3400" dirty="0" smtClean="0"/>
              <a:t>Borah, D., Shah, S., and </a:t>
            </a:r>
            <a:r>
              <a:rPr lang="en-US" sz="3400" dirty="0" err="1" smtClean="0"/>
              <a:t>Yadav</a:t>
            </a:r>
            <a:r>
              <a:rPr lang="en-US" sz="3400" dirty="0" smtClean="0"/>
              <a:t>, RNS (2014): Extraction and Characterization of </a:t>
            </a:r>
            <a:r>
              <a:rPr lang="en-US" sz="3400" dirty="0" err="1" smtClean="0"/>
              <a:t>Peroxidase</a:t>
            </a:r>
            <a:r>
              <a:rPr lang="en-US" sz="3400" dirty="0" smtClean="0"/>
              <a:t> from Camellia </a:t>
            </a:r>
            <a:r>
              <a:rPr lang="en-US" sz="3400" dirty="0" err="1" smtClean="0"/>
              <a:t>sinensis</a:t>
            </a:r>
            <a:r>
              <a:rPr lang="en-US" sz="3400" dirty="0" smtClean="0"/>
              <a:t>. Proceeding of National Academy of Science (B-Biological Sciences). 84 (2):343-348. DOI 10.1007/s40011-013-0211-9. Published by Springer, USA. </a:t>
            </a:r>
            <a:endParaRPr lang="en-IN" sz="3400" dirty="0" smtClean="0"/>
          </a:p>
          <a:p>
            <a:pPr marL="514350" lvl="0" indent="-514350" fontAlgn="base">
              <a:buFont typeface="+mj-lt"/>
              <a:buAutoNum type="arabicPeriod"/>
            </a:pPr>
            <a:r>
              <a:rPr lang="en-US" sz="3400" dirty="0" smtClean="0"/>
              <a:t>Borah, D., </a:t>
            </a:r>
            <a:r>
              <a:rPr lang="en-US" sz="3400" dirty="0" err="1" smtClean="0"/>
              <a:t>Shivasharanappa</a:t>
            </a:r>
            <a:r>
              <a:rPr lang="en-US" sz="3400" dirty="0" smtClean="0"/>
              <a:t>, K., </a:t>
            </a:r>
            <a:r>
              <a:rPr lang="en-US" sz="3400" dirty="0" err="1" smtClean="0"/>
              <a:t>Hanchinalmath</a:t>
            </a:r>
            <a:r>
              <a:rPr lang="en-US" sz="3400" dirty="0" smtClean="0"/>
              <a:t>, J.V., </a:t>
            </a:r>
            <a:r>
              <a:rPr lang="en-US" sz="3400" dirty="0" err="1" smtClean="0"/>
              <a:t>Sundeep</a:t>
            </a:r>
            <a:r>
              <a:rPr lang="en-US" sz="3400" dirty="0" smtClean="0"/>
              <a:t>, Y.S., and </a:t>
            </a:r>
            <a:r>
              <a:rPr lang="en-US" sz="3400" dirty="0" err="1" smtClean="0"/>
              <a:t>Talluri</a:t>
            </a:r>
            <a:r>
              <a:rPr lang="en-US" sz="3400" dirty="0" smtClean="0"/>
              <a:t>, V.S.S.L.P. (2014): Optimization and production of Alkaline Proteases from Agro byproducts using a novel </a:t>
            </a:r>
            <a:r>
              <a:rPr lang="en-US" sz="3400" dirty="0" err="1" smtClean="0"/>
              <a:t>TrichodermaViridiae</a:t>
            </a:r>
            <a:r>
              <a:rPr lang="en-US" sz="3400" dirty="0" smtClean="0"/>
              <a:t> strain VPG 12, isolated from agro soil; International Letters of Natural Sciences. 9:78-84.</a:t>
            </a:r>
            <a:endParaRPr lang="en-IN" sz="3400" dirty="0" smtClean="0"/>
          </a:p>
          <a:p>
            <a:pPr marL="514350" lvl="0" indent="-514350" fontAlgn="base">
              <a:buFont typeface="+mj-lt"/>
              <a:buAutoNum type="arabicPeriod"/>
            </a:pPr>
            <a:r>
              <a:rPr lang="en-US" sz="3400" dirty="0" smtClean="0"/>
              <a:t>Borah, D., and </a:t>
            </a:r>
            <a:r>
              <a:rPr lang="en-US" sz="3400" dirty="0" err="1" smtClean="0"/>
              <a:t>Yadav</a:t>
            </a:r>
            <a:r>
              <a:rPr lang="en-US" sz="3400" dirty="0" smtClean="0"/>
              <a:t>, RNS (2014): Biodegradation of petroleum oil by a novel Bacillus cereus strain DRDU1 from an automobile engine; International Journal of Environmental Research. 8(4):1287-1294.</a:t>
            </a:r>
            <a:endParaRPr lang="en-IN" sz="3400" dirty="0" smtClean="0"/>
          </a:p>
          <a:p>
            <a:pPr marL="514350" lvl="0" indent="-514350" fontAlgn="base">
              <a:buFont typeface="+mj-lt"/>
              <a:buAutoNum type="arabicPeriod"/>
            </a:pPr>
            <a:r>
              <a:rPr lang="en-US" sz="3400" dirty="0" smtClean="0"/>
              <a:t>Borah, D. (2014): MRSA: A super Germ. A Book Chapter in Science Galaxy. Published by Golden Jubilee Celebration Committee, </a:t>
            </a:r>
            <a:r>
              <a:rPr lang="en-US" sz="3400" dirty="0" err="1" smtClean="0"/>
              <a:t>Dibru</a:t>
            </a:r>
            <a:r>
              <a:rPr lang="en-US" sz="3400" dirty="0" smtClean="0"/>
              <a:t> College, Dibrugarh (Assam), in collaboration with </a:t>
            </a:r>
            <a:r>
              <a:rPr lang="en-US" sz="3400" dirty="0" err="1" smtClean="0"/>
              <a:t>KaustubhPrakashan</a:t>
            </a:r>
            <a:r>
              <a:rPr lang="en-US" sz="3400" dirty="0" smtClean="0"/>
              <a:t>, Dibrugarh-01 (Assam). ISBN-978-93-82283-67-6</a:t>
            </a:r>
            <a:r>
              <a:rPr lang="en-US" dirty="0" smtClean="0"/>
              <a:t>. </a:t>
            </a:r>
            <a:endParaRPr lang="en-IN"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6143668"/>
          </a:xfrm>
        </p:spPr>
        <p:txBody>
          <a:bodyPr>
            <a:noAutofit/>
          </a:bodyPr>
          <a:lstStyle/>
          <a:p>
            <a:pPr lvl="0" fontAlgn="base">
              <a:buFont typeface="+mj-lt"/>
              <a:buAutoNum type="arabicPeriod" startAt="17"/>
            </a:pPr>
            <a:r>
              <a:rPr lang="en-US" sz="1100" dirty="0" smtClean="0"/>
              <a:t>Borah, </a:t>
            </a:r>
            <a:r>
              <a:rPr lang="en-US" sz="1100" dirty="0" err="1" smtClean="0"/>
              <a:t>D.,Gogoi</a:t>
            </a:r>
            <a:r>
              <a:rPr lang="en-US" sz="1100" dirty="0" smtClean="0"/>
              <a:t>, D., and </a:t>
            </a:r>
            <a:r>
              <a:rPr lang="en-US" sz="1100" dirty="0" err="1" smtClean="0"/>
              <a:t>Yadav</a:t>
            </a:r>
            <a:r>
              <a:rPr lang="en-US" sz="1100" dirty="0" smtClean="0"/>
              <a:t>, RNS (2014): Man of </a:t>
            </a:r>
            <a:r>
              <a:rPr lang="en-US" sz="1100" dirty="0" err="1" smtClean="0"/>
              <a:t>Honour</a:t>
            </a:r>
            <a:r>
              <a:rPr lang="en-US" sz="1100" dirty="0" smtClean="0"/>
              <a:t>: </a:t>
            </a:r>
            <a:r>
              <a:rPr lang="en-US" sz="1100" dirty="0" err="1" smtClean="0"/>
              <a:t>JadavPayeng</a:t>
            </a:r>
            <a:r>
              <a:rPr lang="en-US" sz="1100" dirty="0" smtClean="0"/>
              <a:t>; The Forest Man of India; Current Science. Vol. 106(4):499. </a:t>
            </a:r>
            <a:endParaRPr lang="en-IN" sz="1100" dirty="0" smtClean="0"/>
          </a:p>
          <a:p>
            <a:pPr lvl="0" fontAlgn="base">
              <a:buFont typeface="+mj-lt"/>
              <a:buAutoNum type="arabicPeriod" startAt="17"/>
            </a:pPr>
            <a:r>
              <a:rPr lang="en-US" sz="1100" dirty="0" smtClean="0"/>
              <a:t>Borah, D., and </a:t>
            </a:r>
            <a:r>
              <a:rPr lang="en-US" sz="1100" dirty="0" err="1" smtClean="0"/>
              <a:t>Yadav</a:t>
            </a:r>
            <a:r>
              <a:rPr lang="en-US" sz="1100" dirty="0" smtClean="0"/>
              <a:t>, RNS (2014): Biodegradation of diesel, crude oil, kerosene and used engine </a:t>
            </a:r>
            <a:r>
              <a:rPr lang="en-US" sz="1100" dirty="0" err="1" smtClean="0"/>
              <a:t>oilby</a:t>
            </a:r>
            <a:r>
              <a:rPr lang="en-US" sz="1100" dirty="0" smtClean="0"/>
              <a:t> a newly isolated Bacillus cereus strain DRDU1 from an automobile engine in liquid culture; Arabian Journal of Science and Engineering. 39(7):5337–5345. DOI 10.1007/s13369-014-1118-3. </a:t>
            </a:r>
            <a:endParaRPr lang="en-IN" sz="1100" dirty="0" smtClean="0"/>
          </a:p>
          <a:p>
            <a:pPr lvl="0" fontAlgn="base">
              <a:buFont typeface="+mj-lt"/>
              <a:buAutoNum type="arabicPeriod" startAt="17"/>
            </a:pPr>
            <a:r>
              <a:rPr lang="en-US" sz="1100" dirty="0" err="1" smtClean="0"/>
              <a:t>Kardong</a:t>
            </a:r>
            <a:r>
              <a:rPr lang="en-US" sz="1100" dirty="0" smtClean="0"/>
              <a:t>, D., </a:t>
            </a:r>
            <a:r>
              <a:rPr lang="en-US" sz="1100" dirty="0" err="1" smtClean="0"/>
              <a:t>Verma</a:t>
            </a:r>
            <a:r>
              <a:rPr lang="en-US" sz="1100" dirty="0" smtClean="0"/>
              <a:t>, </a:t>
            </a:r>
            <a:r>
              <a:rPr lang="en-US" sz="1100" dirty="0" err="1" smtClean="0"/>
              <a:t>AK.,Upadhyaya</a:t>
            </a:r>
            <a:r>
              <a:rPr lang="en-US" sz="1100" dirty="0" smtClean="0"/>
              <a:t>, S., and Borah, D (2013): </a:t>
            </a:r>
            <a:r>
              <a:rPr lang="en-US" sz="1100" dirty="0" err="1" smtClean="0"/>
              <a:t>Phytochemical</a:t>
            </a:r>
            <a:r>
              <a:rPr lang="en-US" sz="1100" dirty="0" smtClean="0"/>
              <a:t> and </a:t>
            </a:r>
            <a:r>
              <a:rPr lang="en-US" sz="1100" dirty="0" err="1" smtClean="0"/>
              <a:t>cytotoxic</a:t>
            </a:r>
            <a:r>
              <a:rPr lang="en-US" sz="1100" dirty="0" smtClean="0"/>
              <a:t> properties of wild </a:t>
            </a:r>
            <a:r>
              <a:rPr lang="en-US" sz="1100" dirty="0" err="1" smtClean="0"/>
              <a:t>SarchoclamyspulcherrimaGoud</a:t>
            </a:r>
            <a:r>
              <a:rPr lang="en-US" sz="1100" dirty="0" smtClean="0"/>
              <a:t> from Assam, North Eastern India; International journal of pharmacy and pharmaceutical sciences. 5(4): 394-397. </a:t>
            </a:r>
            <a:endParaRPr lang="en-IN" sz="1100" dirty="0" smtClean="0"/>
          </a:p>
          <a:p>
            <a:pPr lvl="0" fontAlgn="base">
              <a:buFont typeface="+mj-lt"/>
              <a:buAutoNum type="arabicPeriod" startAt="17"/>
            </a:pPr>
            <a:r>
              <a:rPr lang="en-US" sz="1100" dirty="0" smtClean="0"/>
              <a:t>Borah, D., Deka, P., </a:t>
            </a:r>
            <a:r>
              <a:rPr lang="en-US" sz="1100" dirty="0" err="1" smtClean="0"/>
              <a:t>Bhattacharjee</a:t>
            </a:r>
            <a:r>
              <a:rPr lang="en-US" sz="1100" dirty="0" smtClean="0"/>
              <a:t>, P., </a:t>
            </a:r>
            <a:r>
              <a:rPr lang="en-US" sz="1100" dirty="0" err="1" smtClean="0"/>
              <a:t>Changmai</a:t>
            </a:r>
            <a:r>
              <a:rPr lang="en-US" sz="1100" dirty="0" smtClean="0"/>
              <a:t>, A., and </a:t>
            </a:r>
            <a:r>
              <a:rPr lang="en-US" sz="1100" dirty="0" err="1" smtClean="0"/>
              <a:t>Yadav</a:t>
            </a:r>
            <a:r>
              <a:rPr lang="en-US" sz="1100" dirty="0" smtClean="0"/>
              <a:t>, RNS (2013): </a:t>
            </a:r>
            <a:r>
              <a:rPr lang="en-US" sz="1100" dirty="0" err="1" smtClean="0"/>
              <a:t>Ocimum</a:t>
            </a:r>
            <a:r>
              <a:rPr lang="en-US" sz="1100" dirty="0" smtClean="0"/>
              <a:t> sanctum mediated silver </a:t>
            </a:r>
            <a:r>
              <a:rPr lang="en-US" sz="1100" dirty="0" err="1" smtClean="0"/>
              <a:t>nano</a:t>
            </a:r>
            <a:r>
              <a:rPr lang="en-US" sz="1100" dirty="0" smtClean="0"/>
              <a:t> particles showed better antimicrobial activities compared to citrate stabilized silver </a:t>
            </a:r>
            <a:r>
              <a:rPr lang="en-US" sz="1100" dirty="0" err="1" smtClean="0"/>
              <a:t>nano</a:t>
            </a:r>
            <a:r>
              <a:rPr lang="en-US" sz="1100" dirty="0" smtClean="0"/>
              <a:t> particles against multidrug resistant bacteria. Journal of Pharmacy Research. 7(6): 478-482. DOI: 10.1016/j.jopr.2013.06.018.</a:t>
            </a:r>
            <a:endParaRPr lang="en-IN" sz="1100" dirty="0" smtClean="0"/>
          </a:p>
          <a:p>
            <a:pPr lvl="0" fontAlgn="base">
              <a:buFont typeface="+mj-lt"/>
              <a:buAutoNum type="arabicPeriod" startAt="17"/>
            </a:pPr>
            <a:r>
              <a:rPr lang="en-US" sz="1100" dirty="0" smtClean="0"/>
              <a:t>Borah, D., More, S., and </a:t>
            </a:r>
            <a:r>
              <a:rPr lang="en-US" sz="1100" dirty="0" err="1" smtClean="0"/>
              <a:t>Yadav</a:t>
            </a:r>
            <a:r>
              <a:rPr lang="en-US" sz="1100" dirty="0" smtClean="0"/>
              <a:t>, RNS (2013): Construction of double chambered microbial fuel cell (MFC) using household materials and bacillus </a:t>
            </a:r>
            <a:r>
              <a:rPr lang="en-US" sz="1100" dirty="0" err="1" smtClean="0"/>
              <a:t>megaterium</a:t>
            </a:r>
            <a:r>
              <a:rPr lang="en-US" sz="1100" dirty="0" smtClean="0"/>
              <a:t> isolate from tea garden soil. </a:t>
            </a:r>
            <a:r>
              <a:rPr lang="en-US" sz="1100" dirty="0" err="1" smtClean="0"/>
              <a:t>Debajit</a:t>
            </a:r>
            <a:r>
              <a:rPr lang="en-US" sz="1100" dirty="0" smtClean="0"/>
              <a:t> Borah, </a:t>
            </a:r>
            <a:r>
              <a:rPr lang="en-US" sz="1100" dirty="0" err="1" smtClean="0"/>
              <a:t>Sejal</a:t>
            </a:r>
            <a:r>
              <a:rPr lang="en-US" sz="1100" dirty="0" smtClean="0"/>
              <a:t> More and RNS </a:t>
            </a:r>
            <a:r>
              <a:rPr lang="en-US" sz="1100" dirty="0" err="1" smtClean="0"/>
              <a:t>Yadav</a:t>
            </a:r>
            <a:r>
              <a:rPr lang="en-US" sz="1100" dirty="0" smtClean="0"/>
              <a:t>. The Journal of Microbiology, Biotechnology and Food Sciences. 3(1): 84-86. Published by Faculty of Biotechnology and Food Sciences, Nitra, Slovakia.</a:t>
            </a:r>
            <a:endParaRPr lang="en-IN" sz="1100" dirty="0" smtClean="0"/>
          </a:p>
          <a:p>
            <a:pPr lvl="0" fontAlgn="base">
              <a:buFont typeface="+mj-lt"/>
              <a:buAutoNum type="arabicPeriod" startAt="17"/>
            </a:pPr>
            <a:r>
              <a:rPr lang="en-US" sz="1100" dirty="0" smtClean="0"/>
              <a:t>Borah, D., </a:t>
            </a:r>
            <a:r>
              <a:rPr lang="en-US" sz="1100" dirty="0" err="1" smtClean="0"/>
              <a:t>Iraqui</a:t>
            </a:r>
            <a:r>
              <a:rPr lang="en-US" sz="1100" dirty="0" smtClean="0"/>
              <a:t>, P., </a:t>
            </a:r>
            <a:r>
              <a:rPr lang="en-US" sz="1100" dirty="0" err="1" smtClean="0"/>
              <a:t>Kardong</a:t>
            </a:r>
            <a:r>
              <a:rPr lang="en-US" sz="1100" dirty="0" smtClean="0"/>
              <a:t>, D., and </a:t>
            </a:r>
            <a:r>
              <a:rPr lang="en-US" sz="1100" dirty="0" err="1" smtClean="0"/>
              <a:t>Yadav</a:t>
            </a:r>
            <a:r>
              <a:rPr lang="en-US" sz="1100" dirty="0" smtClean="0"/>
              <a:t>, RNS (2013): Qualitative and </a:t>
            </a:r>
            <a:r>
              <a:rPr lang="en-US" sz="1100" dirty="0" err="1" smtClean="0"/>
              <a:t>Quantitativescreening</a:t>
            </a:r>
            <a:r>
              <a:rPr lang="en-US" sz="1100" dirty="0" smtClean="0"/>
              <a:t> of </a:t>
            </a:r>
            <a:r>
              <a:rPr lang="en-US" sz="1100" dirty="0" err="1" smtClean="0"/>
              <a:t>Phytochemicals</a:t>
            </a:r>
            <a:r>
              <a:rPr lang="en-US" sz="1100" dirty="0" smtClean="0"/>
              <a:t> of </a:t>
            </a:r>
            <a:r>
              <a:rPr lang="en-US" sz="1100" dirty="0" err="1" smtClean="0"/>
              <a:t>Meliosommapinnata</a:t>
            </a:r>
            <a:r>
              <a:rPr lang="en-US" sz="1100" dirty="0" smtClean="0"/>
              <a:t> (</a:t>
            </a:r>
            <a:r>
              <a:rPr lang="en-US" sz="1100" dirty="0" err="1" smtClean="0"/>
              <a:t>Dermi</a:t>
            </a:r>
            <a:r>
              <a:rPr lang="en-US" sz="1100" dirty="0" smtClean="0"/>
              <a:t>), a forest based vegetable plant traditionally used by Mising community of Assam, India. International journal of pharmacy and pharmaceutical sciences. 5(2):200-203. </a:t>
            </a:r>
            <a:endParaRPr lang="en-IN" sz="1100" dirty="0" smtClean="0"/>
          </a:p>
          <a:p>
            <a:pPr lvl="0" fontAlgn="base">
              <a:buFont typeface="+mj-lt"/>
              <a:buAutoNum type="arabicPeriod" startAt="17"/>
            </a:pPr>
            <a:r>
              <a:rPr lang="en-US" sz="1100" dirty="0" smtClean="0"/>
              <a:t>Borah, D., Kumar, T., and </a:t>
            </a:r>
            <a:r>
              <a:rPr lang="en-US" sz="1100" dirty="0" err="1" smtClean="0"/>
              <a:t>Mishra</a:t>
            </a:r>
            <a:r>
              <a:rPr lang="en-US" sz="1100" dirty="0" smtClean="0"/>
              <a:t>, V (2012): Process optimization, partial purification and characterization of protease enzyme from Bacillus </a:t>
            </a:r>
            <a:r>
              <a:rPr lang="en-US" sz="1100" dirty="0" err="1" smtClean="0"/>
              <a:t>altitudinis</a:t>
            </a:r>
            <a:r>
              <a:rPr lang="en-US" sz="1100" dirty="0" smtClean="0"/>
              <a:t> (MCCB-0014). International journal of pharmacy and pharmaceutical sciences. 4(3):483-89. </a:t>
            </a:r>
            <a:endParaRPr lang="en-IN" sz="1100" dirty="0" smtClean="0"/>
          </a:p>
          <a:p>
            <a:pPr lvl="0" fontAlgn="base">
              <a:buFont typeface="+mj-lt"/>
              <a:buAutoNum type="arabicPeriod" startAt="17"/>
            </a:pPr>
            <a:r>
              <a:rPr lang="en-US" sz="1100" dirty="0" smtClean="0"/>
              <a:t>Borah, D., </a:t>
            </a:r>
            <a:r>
              <a:rPr lang="en-US" sz="1100" dirty="0" err="1" smtClean="0"/>
              <a:t>Yadav</a:t>
            </a:r>
            <a:r>
              <a:rPr lang="en-US" sz="1100" dirty="0" smtClean="0"/>
              <a:t>, RNS, </a:t>
            </a:r>
            <a:r>
              <a:rPr lang="en-US" sz="1100" dirty="0" err="1" smtClean="0"/>
              <a:t>Sangra</a:t>
            </a:r>
            <a:r>
              <a:rPr lang="en-US" sz="1100" dirty="0" smtClean="0"/>
              <a:t>, A., </a:t>
            </a:r>
            <a:r>
              <a:rPr lang="en-US" sz="1100" dirty="0" err="1" smtClean="0"/>
              <a:t>Shahin</a:t>
            </a:r>
            <a:r>
              <a:rPr lang="en-US" sz="1100" dirty="0" smtClean="0"/>
              <a:t>, L., </a:t>
            </a:r>
            <a:r>
              <a:rPr lang="en-US" sz="1100" dirty="0" err="1" smtClean="0"/>
              <a:t>Chaubey</a:t>
            </a:r>
            <a:r>
              <a:rPr lang="en-US" sz="1100" dirty="0" smtClean="0"/>
              <a:t>, AK (2012): Production, purification and characterization of </a:t>
            </a:r>
            <a:r>
              <a:rPr lang="en-US" sz="1100" dirty="0" err="1" smtClean="0"/>
              <a:t>nattokinase</a:t>
            </a:r>
            <a:r>
              <a:rPr lang="en-US" sz="1100" dirty="0" smtClean="0"/>
              <a:t> from Bacillus </a:t>
            </a:r>
            <a:r>
              <a:rPr lang="en-US" sz="1100" dirty="0" err="1" smtClean="0"/>
              <a:t>subtilis</a:t>
            </a:r>
            <a:r>
              <a:rPr lang="en-US" sz="1100" dirty="0" smtClean="0"/>
              <a:t>, isolated from tea garden soil samples of Dibrugarh, Assam; Asian journal of pharmaceutical and clinical research. 5(3):124-25, 2012. </a:t>
            </a:r>
            <a:endParaRPr lang="en-IN" sz="1100" dirty="0" smtClean="0"/>
          </a:p>
          <a:p>
            <a:pPr lvl="0" fontAlgn="base">
              <a:buFont typeface="+mj-lt"/>
              <a:buAutoNum type="arabicPeriod" startAt="17"/>
            </a:pPr>
            <a:r>
              <a:rPr lang="en-US" sz="1100" dirty="0" smtClean="0"/>
              <a:t>Borah, D., </a:t>
            </a:r>
            <a:r>
              <a:rPr lang="en-US" sz="1100" dirty="0" err="1" smtClean="0"/>
              <a:t>Yadav</a:t>
            </a:r>
            <a:r>
              <a:rPr lang="en-US" sz="1100" dirty="0" smtClean="0"/>
              <a:t>, RNS, </a:t>
            </a:r>
            <a:r>
              <a:rPr lang="en-US" sz="1100" dirty="0" err="1" smtClean="0"/>
              <a:t>Sangra</a:t>
            </a:r>
            <a:r>
              <a:rPr lang="en-US" sz="1100" dirty="0" smtClean="0"/>
              <a:t>, A., </a:t>
            </a:r>
            <a:r>
              <a:rPr lang="en-US" sz="1100" dirty="0" err="1" smtClean="0"/>
              <a:t>Shahin</a:t>
            </a:r>
            <a:r>
              <a:rPr lang="en-US" sz="1100" dirty="0" smtClean="0"/>
              <a:t>, L., </a:t>
            </a:r>
            <a:r>
              <a:rPr lang="en-US" sz="1100" dirty="0" err="1" smtClean="0"/>
              <a:t>Chaubey</a:t>
            </a:r>
            <a:r>
              <a:rPr lang="en-US" sz="1100" dirty="0" smtClean="0"/>
              <a:t>, AK (2012): Production, Purification and Process optimization of </a:t>
            </a:r>
            <a:r>
              <a:rPr lang="en-US" sz="1100" dirty="0" err="1" smtClean="0"/>
              <a:t>Asparaginase</a:t>
            </a:r>
            <a:r>
              <a:rPr lang="en-US" sz="1100" dirty="0" smtClean="0"/>
              <a:t> (an anticancer enzyme) from E. coli, isolated from sewage water; International journal of pharmacy and pharmaceutical sciences. 4(4):560-63. </a:t>
            </a:r>
            <a:endParaRPr lang="en-IN" sz="1100" dirty="0" smtClean="0"/>
          </a:p>
          <a:p>
            <a:pPr lvl="0" fontAlgn="base">
              <a:buFont typeface="+mj-lt"/>
              <a:buAutoNum type="arabicPeriod" startAt="17"/>
            </a:pPr>
            <a:r>
              <a:rPr lang="en-US" sz="1100" dirty="0" smtClean="0"/>
              <a:t>Borah, D., and </a:t>
            </a:r>
            <a:r>
              <a:rPr lang="en-US" sz="1100" dirty="0" err="1" smtClean="0"/>
              <a:t>Yadav</a:t>
            </a:r>
            <a:r>
              <a:rPr lang="en-US" sz="1100" dirty="0" smtClean="0"/>
              <a:t>, RNS (2012): UV Treatment Increases Hydrocarbon Degrading Potential of </a:t>
            </a:r>
            <a:r>
              <a:rPr lang="en-US" sz="1100" dirty="0" err="1" smtClean="0"/>
              <a:t>Bacillusspp</a:t>
            </a:r>
            <a:r>
              <a:rPr lang="en-US" sz="1100" dirty="0" smtClean="0"/>
              <a:t>. Isolated from Automobile Engines; American-Eurasian J. Agric. &amp; Environ. Sci. 12 (6): 760-63. DOI: 10.5829/idosi.aejaes.2012.12.06.6246. (IDOSI, UAE)</a:t>
            </a:r>
            <a:endParaRPr lang="en-IN" sz="1100" dirty="0" smtClean="0"/>
          </a:p>
          <a:p>
            <a:pPr lvl="0" fontAlgn="base">
              <a:buFont typeface="+mj-lt"/>
              <a:buAutoNum type="arabicPeriod" startAt="17"/>
            </a:pPr>
            <a:r>
              <a:rPr lang="en-US" sz="1100" dirty="0" smtClean="0"/>
              <a:t>Borah, D., </a:t>
            </a:r>
            <a:r>
              <a:rPr lang="en-US" sz="1100" dirty="0" err="1" smtClean="0"/>
              <a:t>Buragohain</a:t>
            </a:r>
            <a:r>
              <a:rPr lang="en-US" sz="1100" dirty="0" smtClean="0"/>
              <a:t>, P., Saikia, A., and </a:t>
            </a:r>
            <a:r>
              <a:rPr lang="en-US" sz="1100" dirty="0" err="1" smtClean="0"/>
              <a:t>Yadav</a:t>
            </a:r>
            <a:r>
              <a:rPr lang="en-US" sz="1100" dirty="0" smtClean="0"/>
              <a:t>, RNS (2012): Synthesis and Evaluation of Antimicrobial </a:t>
            </a:r>
            <a:r>
              <a:rPr lang="en-US" sz="1100" dirty="0" err="1" smtClean="0"/>
              <a:t>SilverNanoparticles</a:t>
            </a:r>
            <a:r>
              <a:rPr lang="en-US" sz="1100" dirty="0" smtClean="0"/>
              <a:t> on Multidrug-Resistant Bacterial </a:t>
            </a:r>
            <a:r>
              <a:rPr lang="en-US" sz="1100" dirty="0" err="1" smtClean="0"/>
              <a:t>Isolatesfrom</a:t>
            </a:r>
            <a:r>
              <a:rPr lang="en-US" sz="1100" dirty="0" smtClean="0"/>
              <a:t> Urine Samples of Diabetic Patients and </a:t>
            </a:r>
            <a:r>
              <a:rPr lang="en-US" sz="1100" dirty="0" err="1" smtClean="0"/>
              <a:t>InfectedHuman</a:t>
            </a:r>
            <a:r>
              <a:rPr lang="en-US" sz="1100" dirty="0" smtClean="0"/>
              <a:t> Soft Tissues; </a:t>
            </a:r>
            <a:r>
              <a:rPr lang="en-US" sz="1100" dirty="0" err="1" smtClean="0"/>
              <a:t>BioNanoScience</a:t>
            </a:r>
            <a:r>
              <a:rPr lang="en-US" sz="1100" dirty="0" smtClean="0"/>
              <a:t>. 2(4):322-328. DOI 10.1007/s12668-012-0053-6.</a:t>
            </a:r>
            <a:endParaRPr lang="en-IN" sz="1100" dirty="0" smtClean="0"/>
          </a:p>
          <a:p>
            <a:pPr lvl="0" fontAlgn="base">
              <a:buFont typeface="+mj-lt"/>
              <a:buAutoNum type="arabicPeriod" startAt="17"/>
            </a:pPr>
            <a:r>
              <a:rPr lang="en-US" sz="1100" dirty="0" smtClean="0"/>
              <a:t>Borah, D., </a:t>
            </a:r>
            <a:r>
              <a:rPr lang="en-US" sz="1100" dirty="0" err="1" smtClean="0"/>
              <a:t>Parida</a:t>
            </a:r>
            <a:r>
              <a:rPr lang="en-US" sz="1100" dirty="0" smtClean="0"/>
              <a:t>, P., and Kumar, T (2012): Paper Currencies, a potential carrier of pathogenic microorganisms; International Journal of Applied Biology and Pharmaceutical Research. 3(1):23-25.</a:t>
            </a:r>
            <a:endParaRPr lang="en-IN" sz="1100" dirty="0" smtClean="0"/>
          </a:p>
          <a:p>
            <a:pPr lvl="0" fontAlgn="base">
              <a:buFont typeface="+mj-lt"/>
              <a:buAutoNum type="arabicPeriod" startAt="17"/>
            </a:pPr>
            <a:endParaRPr lang="en-IN" sz="800" dirty="0" smtClean="0"/>
          </a:p>
          <a:p>
            <a:pPr>
              <a:buFont typeface="+mj-lt"/>
              <a:buAutoNum type="arabicPeriod" startAt="17"/>
            </a:pPr>
            <a:endParaRPr lang="en-IN" sz="800" dirty="0" smtClean="0"/>
          </a:p>
          <a:p>
            <a:pPr>
              <a:buFont typeface="+mj-lt"/>
              <a:buAutoNum type="arabicPeriod" startAt="17"/>
            </a:pPr>
            <a:endParaRPr lang="en-IN" sz="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697559"/>
          </a:xfrm>
        </p:spPr>
        <p:txBody>
          <a:bodyPr>
            <a:noAutofit/>
          </a:bodyPr>
          <a:lstStyle/>
          <a:p>
            <a:pPr lvl="0" fontAlgn="base">
              <a:buFont typeface="+mj-lt"/>
              <a:buAutoNum type="arabicPeriod" startAt="29"/>
            </a:pPr>
            <a:r>
              <a:rPr lang="en-US" sz="1100" dirty="0" smtClean="0"/>
              <a:t>Borah, D (2011): Isolation and molecular characterization of hydrocarbon degrading microorganisms isolated from automobile engines; Developmental Microbiology and Molecular Biology. 2(1):23-28. </a:t>
            </a:r>
            <a:endParaRPr lang="en-IN" sz="1100" dirty="0" smtClean="0"/>
          </a:p>
          <a:p>
            <a:pPr lvl="0" fontAlgn="base">
              <a:buFont typeface="+mj-lt"/>
              <a:buAutoNum type="arabicPeriod" startAt="29"/>
            </a:pPr>
            <a:r>
              <a:rPr lang="en-US" sz="1100" dirty="0" smtClean="0"/>
              <a:t>Borah, D., </a:t>
            </a:r>
            <a:r>
              <a:rPr lang="en-US" sz="1100" dirty="0" err="1" smtClean="0"/>
              <a:t>Chaudhary</a:t>
            </a:r>
            <a:r>
              <a:rPr lang="en-US" sz="1100" dirty="0" smtClean="0"/>
              <a:t>, VK (2011): Isolation and molecular characterization of hydrocarbon degrading microorganisms from tannery effluent; International Journal of Plant, Animal and Environmental Sciences. 1(2):110-14. </a:t>
            </a:r>
            <a:endParaRPr lang="en-IN" sz="1100" dirty="0" smtClean="0"/>
          </a:p>
          <a:p>
            <a:pPr lvl="0" fontAlgn="base">
              <a:buFont typeface="+mj-lt"/>
              <a:buAutoNum type="arabicPeriod" startAt="29"/>
            </a:pPr>
            <a:r>
              <a:rPr lang="en-US" sz="1100" dirty="0" smtClean="0"/>
              <a:t>Borah, D., </a:t>
            </a:r>
            <a:r>
              <a:rPr lang="en-US" sz="1100" dirty="0" err="1" smtClean="0"/>
              <a:t>Solanki</a:t>
            </a:r>
            <a:r>
              <a:rPr lang="en-US" sz="1100" dirty="0" smtClean="0"/>
              <a:t>, V., and </a:t>
            </a:r>
            <a:r>
              <a:rPr lang="en-US" sz="1100" dirty="0" err="1" smtClean="0"/>
              <a:t>Mishra</a:t>
            </a:r>
            <a:r>
              <a:rPr lang="en-US" sz="1100" dirty="0" smtClean="0"/>
              <a:t>, V (2011): Protein and molecular characterization of Clostridium </a:t>
            </a:r>
            <a:r>
              <a:rPr lang="en-US" sz="1100" dirty="0" err="1" smtClean="0"/>
              <a:t>spp.isolated</a:t>
            </a:r>
            <a:r>
              <a:rPr lang="en-US" sz="1100" dirty="0" smtClean="0"/>
              <a:t> from contaminated food and soil samples; International Journal of Applied Biology and Pharmaceutical Research. 2(3):189-93.</a:t>
            </a:r>
            <a:endParaRPr lang="en-IN" sz="1100" dirty="0" smtClean="0"/>
          </a:p>
          <a:p>
            <a:pPr lvl="0" fontAlgn="base">
              <a:buFont typeface="+mj-lt"/>
              <a:buAutoNum type="arabicPeriod" startAt="29"/>
            </a:pPr>
            <a:r>
              <a:rPr lang="en-US" sz="1100" dirty="0" smtClean="0"/>
              <a:t>Borah, D., and </a:t>
            </a:r>
            <a:r>
              <a:rPr lang="en-US" sz="1100" dirty="0" err="1" smtClean="0"/>
              <a:t>Mishra</a:t>
            </a:r>
            <a:r>
              <a:rPr lang="en-US" sz="1100" dirty="0" smtClean="0"/>
              <a:t>, V (2011): </a:t>
            </a:r>
            <a:r>
              <a:rPr lang="en-US" sz="1100" dirty="0" err="1" smtClean="0"/>
              <a:t>Phytochemical</a:t>
            </a:r>
            <a:r>
              <a:rPr lang="en-US" sz="1100" dirty="0" smtClean="0"/>
              <a:t> and antimicrobial effects of some indigenous medicinal plants; International Journal of Plant, Animal and </a:t>
            </a:r>
            <a:r>
              <a:rPr lang="en-US" sz="1100" dirty="0" err="1" smtClean="0"/>
              <a:t>Enironmental</a:t>
            </a:r>
            <a:r>
              <a:rPr lang="en-US" sz="1100" dirty="0" smtClean="0"/>
              <a:t> Sciences. 1(1):71-73.</a:t>
            </a:r>
            <a:endParaRPr lang="en-IN" sz="1100" dirty="0" smtClean="0"/>
          </a:p>
          <a:p>
            <a:pPr lvl="0" fontAlgn="base">
              <a:buFont typeface="+mj-lt"/>
              <a:buAutoNum type="arabicPeriod" startAt="29"/>
            </a:pPr>
            <a:r>
              <a:rPr lang="en-US" sz="1100" dirty="0" smtClean="0"/>
              <a:t>Borah, D., and </a:t>
            </a:r>
            <a:r>
              <a:rPr lang="en-US" sz="1100" dirty="0" err="1" smtClean="0"/>
              <a:t>Mishra</a:t>
            </a:r>
            <a:r>
              <a:rPr lang="en-US" sz="1100" dirty="0" smtClean="0"/>
              <a:t>, V (2011): Production of </a:t>
            </a:r>
            <a:r>
              <a:rPr lang="en-US" sz="1100" dirty="0" err="1" smtClean="0"/>
              <a:t>Biofuel</a:t>
            </a:r>
            <a:r>
              <a:rPr lang="en-US" sz="1100" dirty="0" smtClean="0"/>
              <a:t> from fruit wastes; International Journal of Advanced Biotechnology Research. 1(1):71-74.</a:t>
            </a:r>
            <a:endParaRPr lang="en-IN" sz="1100" dirty="0" smtClean="0"/>
          </a:p>
          <a:p>
            <a:pPr lvl="0" fontAlgn="base">
              <a:buFont typeface="+mj-lt"/>
              <a:buAutoNum type="arabicPeriod" startAt="29"/>
            </a:pPr>
            <a:r>
              <a:rPr lang="en-US" sz="1100" dirty="0" err="1" smtClean="0"/>
              <a:t>Dibya</a:t>
            </a:r>
            <a:r>
              <a:rPr lang="en-US" sz="1100" dirty="0" smtClean="0"/>
              <a:t> </a:t>
            </a:r>
            <a:r>
              <a:rPr lang="en-US" sz="1100" dirty="0" err="1" smtClean="0"/>
              <a:t>Jyoti</a:t>
            </a:r>
            <a:r>
              <a:rPr lang="en-US" sz="1100" dirty="0" smtClean="0"/>
              <a:t> Hazarika and K. </a:t>
            </a:r>
            <a:r>
              <a:rPr lang="en-US" sz="1100" dirty="0" err="1" smtClean="0"/>
              <a:t>Sood</a:t>
            </a:r>
            <a:r>
              <a:rPr lang="en-US" sz="1100" dirty="0" smtClean="0"/>
              <a:t> (2015). In vitro antibacterial activity of peptides isolated from Areca catechu Linn. </a:t>
            </a:r>
            <a:r>
              <a:rPr lang="en-US" sz="1100" dirty="0" err="1" smtClean="0"/>
              <a:t>Der</a:t>
            </a:r>
            <a:r>
              <a:rPr lang="en-US" sz="1100" dirty="0" smtClean="0"/>
              <a:t> Pharmacia </a:t>
            </a:r>
            <a:r>
              <a:rPr lang="en-US" sz="1100" dirty="0" err="1" smtClean="0"/>
              <a:t>Lettre</a:t>
            </a:r>
            <a:r>
              <a:rPr lang="en-US" sz="1100" dirty="0" smtClean="0"/>
              <a:t>. 7(1):1-7. ISSN 0975-5071.</a:t>
            </a:r>
            <a:endParaRPr lang="en-IN" sz="1100" dirty="0" smtClean="0"/>
          </a:p>
          <a:p>
            <a:pPr lvl="0" fontAlgn="base">
              <a:buFont typeface="+mj-lt"/>
              <a:buAutoNum type="arabicPeriod" startAt="29"/>
            </a:pPr>
            <a:r>
              <a:rPr lang="en-US" sz="1100" dirty="0" smtClean="0"/>
              <a:t>M. </a:t>
            </a:r>
            <a:r>
              <a:rPr lang="en-US" sz="1100" dirty="0" err="1" smtClean="0"/>
              <a:t>Borkataky</a:t>
            </a:r>
            <a:r>
              <a:rPr lang="en-US" sz="1100" dirty="0" smtClean="0"/>
              <a:t> and K. </a:t>
            </a:r>
            <a:r>
              <a:rPr lang="en-US" sz="1100" dirty="0" err="1" smtClean="0"/>
              <a:t>Sood</a:t>
            </a:r>
            <a:r>
              <a:rPr lang="en-US" sz="1100" dirty="0" smtClean="0"/>
              <a:t>. (2014). Antibacterial, Antioxidant and </a:t>
            </a:r>
            <a:r>
              <a:rPr lang="en-US" sz="1100" dirty="0" err="1" smtClean="0"/>
              <a:t>cytotoxic</a:t>
            </a:r>
            <a:r>
              <a:rPr lang="en-US" sz="1100" dirty="0" smtClean="0"/>
              <a:t> activities of </a:t>
            </a:r>
            <a:r>
              <a:rPr lang="en-US" sz="1100" dirty="0" err="1" smtClean="0"/>
              <a:t>CinnamomumtamalaNees</a:t>
            </a:r>
            <a:r>
              <a:rPr lang="en-US" sz="1100" dirty="0" smtClean="0"/>
              <a:t>. Leaves.  International Journal of Medicine and Pharmaceutical Sciences. 4 (6):  55-62. ISSN (Print): 2250-0049; E-ISSN: 2321-0095. </a:t>
            </a:r>
            <a:endParaRPr lang="en-IN" sz="1100" dirty="0" smtClean="0"/>
          </a:p>
          <a:p>
            <a:pPr lvl="0" fontAlgn="base">
              <a:buFont typeface="+mj-lt"/>
              <a:buAutoNum type="arabicPeriod" startAt="29"/>
            </a:pPr>
            <a:r>
              <a:rPr lang="en-US" sz="1100" dirty="0" smtClean="0"/>
              <a:t>R. Hazarika, K. </a:t>
            </a:r>
            <a:r>
              <a:rPr lang="en-US" sz="1100" dirty="0" err="1" smtClean="0"/>
              <a:t>Sood</a:t>
            </a:r>
            <a:r>
              <a:rPr lang="en-US" sz="1100" dirty="0" smtClean="0"/>
              <a:t>, B. </a:t>
            </a:r>
            <a:r>
              <a:rPr lang="en-US" sz="1100" dirty="0" err="1" smtClean="0"/>
              <a:t>Neog</a:t>
            </a:r>
            <a:r>
              <a:rPr lang="en-US" sz="1100" dirty="0" smtClean="0"/>
              <a:t> (2014). </a:t>
            </a:r>
            <a:r>
              <a:rPr lang="en-US" sz="1100" dirty="0" err="1" smtClean="0"/>
              <a:t>Capsaicinoid</a:t>
            </a:r>
            <a:r>
              <a:rPr lang="en-US" sz="1100" dirty="0" smtClean="0"/>
              <a:t>: A potential antioxidant with close interactions against human </a:t>
            </a:r>
            <a:r>
              <a:rPr lang="en-US" sz="1100" dirty="0" err="1" smtClean="0"/>
              <a:t>iNOS</a:t>
            </a:r>
            <a:r>
              <a:rPr lang="en-US" sz="1100" dirty="0" smtClean="0"/>
              <a:t> in docking </a:t>
            </a:r>
            <a:r>
              <a:rPr lang="en-US" sz="1100" dirty="0" err="1" smtClean="0"/>
              <a:t>study.South</a:t>
            </a:r>
            <a:r>
              <a:rPr lang="en-US" sz="1100" dirty="0" smtClean="0"/>
              <a:t> Asian Journal of Experimental Biology. 4 (4): 207-214. ISSN: 2230-9799.</a:t>
            </a:r>
            <a:endParaRPr lang="en-IN" sz="1100" dirty="0" smtClean="0"/>
          </a:p>
          <a:p>
            <a:pPr lvl="0" fontAlgn="base">
              <a:buFont typeface="+mj-lt"/>
              <a:buAutoNum type="arabicPeriod" startAt="29"/>
            </a:pPr>
            <a:r>
              <a:rPr lang="en-US" sz="1100" dirty="0" smtClean="0"/>
              <a:t>K. </a:t>
            </a:r>
            <a:r>
              <a:rPr lang="en-US" sz="1100" dirty="0" err="1" smtClean="0"/>
              <a:t>Sood</a:t>
            </a:r>
            <a:r>
              <a:rPr lang="en-US" sz="1100" dirty="0" smtClean="0"/>
              <a:t> and R.N.S. </a:t>
            </a:r>
            <a:r>
              <a:rPr lang="en-US" sz="1100" dirty="0" err="1" smtClean="0"/>
              <a:t>Yadav</a:t>
            </a:r>
            <a:r>
              <a:rPr lang="en-US" sz="1100" dirty="0" smtClean="0"/>
              <a:t> (2014). Effect of solvent on the extraction of antioxidant and antimicrobial components from </a:t>
            </a:r>
            <a:r>
              <a:rPr lang="en-US" sz="1100" dirty="0" err="1" smtClean="0"/>
              <a:t>Eryngiumfoetidum</a:t>
            </a:r>
            <a:r>
              <a:rPr lang="en-US" sz="1100" dirty="0" smtClean="0"/>
              <a:t> L. International Journal of Medicine and Pharmaceutical Sciences. 4 (5):  31-40.</a:t>
            </a:r>
            <a:endParaRPr lang="en-IN" sz="1100" dirty="0" smtClean="0"/>
          </a:p>
          <a:p>
            <a:pPr lvl="0" fontAlgn="base">
              <a:buFont typeface="+mj-lt"/>
              <a:buAutoNum type="arabicPeriod" startAt="29"/>
            </a:pPr>
            <a:r>
              <a:rPr lang="en-US" sz="1100" dirty="0" smtClean="0"/>
              <a:t>K. </a:t>
            </a:r>
            <a:r>
              <a:rPr lang="en-US" sz="1100" dirty="0" err="1" smtClean="0"/>
              <a:t>Sood</a:t>
            </a:r>
            <a:r>
              <a:rPr lang="en-US" sz="1100" dirty="0" smtClean="0"/>
              <a:t> and R.N.S. </a:t>
            </a:r>
            <a:r>
              <a:rPr lang="en-US" sz="1100" dirty="0" err="1" smtClean="0"/>
              <a:t>Yadav</a:t>
            </a:r>
            <a:r>
              <a:rPr lang="en-US" sz="1100" dirty="0" smtClean="0"/>
              <a:t> (2014). </a:t>
            </a:r>
            <a:r>
              <a:rPr lang="en-US" sz="1100" dirty="0" err="1" smtClean="0"/>
              <a:t>Phytochemical</a:t>
            </a:r>
            <a:r>
              <a:rPr lang="en-US" sz="1100" dirty="0" smtClean="0"/>
              <a:t> screening and antimicrobial activity of four members of family </a:t>
            </a:r>
            <a:r>
              <a:rPr lang="en-US" sz="1100" dirty="0" err="1" smtClean="0"/>
              <a:t>Apiaceae</a:t>
            </a:r>
            <a:r>
              <a:rPr lang="en-US" sz="1100" dirty="0" smtClean="0"/>
              <a:t>. International Journal of </a:t>
            </a:r>
            <a:r>
              <a:rPr lang="en-US" sz="1100" dirty="0" err="1" smtClean="0"/>
              <a:t>Phytomedicine</a:t>
            </a:r>
            <a:r>
              <a:rPr lang="en-US" sz="1100" dirty="0" smtClean="0"/>
              <a:t>. 6 (2). </a:t>
            </a:r>
            <a:endParaRPr lang="en-IN" sz="1100" dirty="0" smtClean="0"/>
          </a:p>
          <a:p>
            <a:pPr lvl="0" fontAlgn="base">
              <a:buFont typeface="+mj-lt"/>
              <a:buAutoNum type="arabicPeriod" startAt="29"/>
            </a:pPr>
            <a:r>
              <a:rPr lang="en-US" sz="1100" dirty="0" smtClean="0"/>
              <a:t>P. Dutta, P. Dutta, A.K. </a:t>
            </a:r>
            <a:r>
              <a:rPr lang="en-US" sz="1100" dirty="0" err="1" smtClean="0"/>
              <a:t>Rai</a:t>
            </a:r>
            <a:r>
              <a:rPr lang="en-US" sz="1100" dirty="0" smtClean="0"/>
              <a:t>, K. </a:t>
            </a:r>
            <a:r>
              <a:rPr lang="en-US" sz="1100" dirty="0" err="1" smtClean="0"/>
              <a:t>Neog</a:t>
            </a:r>
            <a:r>
              <a:rPr lang="en-US" sz="1100" dirty="0" smtClean="0"/>
              <a:t>, R. N.S. </a:t>
            </a:r>
            <a:r>
              <a:rPr lang="en-US" sz="1100" dirty="0" err="1" smtClean="0"/>
              <a:t>Yadav</a:t>
            </a:r>
            <a:r>
              <a:rPr lang="en-US" sz="1100" dirty="0" smtClean="0"/>
              <a:t> and K. </a:t>
            </a:r>
            <a:r>
              <a:rPr lang="en-US" sz="1100" dirty="0" err="1" smtClean="0"/>
              <a:t>Sood</a:t>
            </a:r>
            <a:r>
              <a:rPr lang="en-US" sz="1100" dirty="0" smtClean="0"/>
              <a:t> (2014). Effect of hormones (JH-III AND 20E) on biochemical and </a:t>
            </a:r>
            <a:r>
              <a:rPr lang="en-US" sz="1100" dirty="0" err="1" smtClean="0"/>
              <a:t>ultrastructure</a:t>
            </a:r>
            <a:r>
              <a:rPr lang="en-US" sz="1100" dirty="0" smtClean="0"/>
              <a:t> aspects of </a:t>
            </a:r>
            <a:r>
              <a:rPr lang="en-US" sz="1100" dirty="0" err="1" smtClean="0"/>
              <a:t>Muga</a:t>
            </a:r>
            <a:r>
              <a:rPr lang="en-US" sz="1100" dirty="0" smtClean="0"/>
              <a:t> silk worm </a:t>
            </a:r>
            <a:r>
              <a:rPr lang="en-US" sz="1100" dirty="0" err="1" smtClean="0"/>
              <a:t>Antheraeaassamensis</a:t>
            </a:r>
            <a:r>
              <a:rPr lang="en-US" sz="1100" dirty="0" smtClean="0"/>
              <a:t> (</a:t>
            </a:r>
            <a:r>
              <a:rPr lang="en-US" sz="1100" dirty="0" err="1" smtClean="0"/>
              <a:t>Lapidoptera</a:t>
            </a:r>
            <a:r>
              <a:rPr lang="en-US" sz="1100" dirty="0" smtClean="0"/>
              <a:t>: </a:t>
            </a:r>
            <a:r>
              <a:rPr lang="en-US" sz="1100" dirty="0" err="1" smtClean="0"/>
              <a:t>Saturniidae</a:t>
            </a:r>
            <a:r>
              <a:rPr lang="en-US" sz="1100" dirty="0" smtClean="0"/>
              <a:t>). International Journal of Recent Biotechnology, 2 (1): 11-23. </a:t>
            </a:r>
            <a:endParaRPr lang="en-IN" sz="1100" dirty="0" smtClean="0"/>
          </a:p>
          <a:p>
            <a:pPr lvl="0" fontAlgn="base">
              <a:buFont typeface="+mj-lt"/>
              <a:buAutoNum type="arabicPeriod" startAt="29"/>
            </a:pPr>
            <a:r>
              <a:rPr lang="en-US" sz="1100" dirty="0" smtClean="0"/>
              <a:t>D. </a:t>
            </a:r>
            <a:r>
              <a:rPr lang="en-US" sz="1100" dirty="0" err="1" smtClean="0"/>
              <a:t>Kardong</a:t>
            </a:r>
            <a:r>
              <a:rPr lang="en-US" sz="1100" dirty="0" smtClean="0"/>
              <a:t>, K. Deori, K. </a:t>
            </a:r>
            <a:r>
              <a:rPr lang="en-US" sz="1100" dirty="0" err="1" smtClean="0"/>
              <a:t>Sood</a:t>
            </a:r>
            <a:r>
              <a:rPr lang="en-US" sz="1100" dirty="0" smtClean="0"/>
              <a:t>, R. N. S. </a:t>
            </a:r>
            <a:r>
              <a:rPr lang="en-US" sz="1100" dirty="0" err="1" smtClean="0"/>
              <a:t>Yadav</a:t>
            </a:r>
            <a:r>
              <a:rPr lang="en-US" sz="1100" dirty="0" smtClean="0"/>
              <a:t>, T. C. Bora and B. K. </a:t>
            </a:r>
            <a:r>
              <a:rPr lang="en-US" sz="1100" dirty="0" err="1" smtClean="0"/>
              <a:t>Gogoi</a:t>
            </a:r>
            <a:r>
              <a:rPr lang="en-US" sz="1100" dirty="0" smtClean="0"/>
              <a:t> (2012). Evaluation of nutritional and biochemical aspects of </a:t>
            </a:r>
            <a:r>
              <a:rPr lang="en-US" sz="1100" dirty="0" err="1" smtClean="0"/>
              <a:t>Po:roapong</a:t>
            </a:r>
            <a:r>
              <a:rPr lang="en-US" sz="1100" dirty="0" smtClean="0"/>
              <a:t> (</a:t>
            </a:r>
            <a:r>
              <a:rPr lang="en-US" sz="1100" dirty="0" err="1" smtClean="0"/>
              <a:t>Saimod</a:t>
            </a:r>
            <a:r>
              <a:rPr lang="en-US" sz="1100" dirty="0" smtClean="0"/>
              <a:t>)- A homemade alcoholic rice beverage of Mising tribe of Assam, India. Indian Journal of Traditional Knowledge, 11(3): 499-504. </a:t>
            </a:r>
            <a:endParaRPr lang="en-IN" sz="1100" dirty="0" smtClean="0"/>
          </a:p>
          <a:p>
            <a:pPr lvl="0" fontAlgn="base">
              <a:buFont typeface="+mj-lt"/>
              <a:buAutoNum type="arabicPeriod" startAt="29"/>
            </a:pPr>
            <a:r>
              <a:rPr lang="en-US" sz="1100" dirty="0" smtClean="0"/>
              <a:t>M. </a:t>
            </a:r>
            <a:r>
              <a:rPr lang="en-US" sz="1100" dirty="0" err="1" smtClean="0"/>
              <a:t>Borkataky</a:t>
            </a:r>
            <a:r>
              <a:rPr lang="en-US" sz="1100" dirty="0" smtClean="0"/>
              <a:t>, K. </a:t>
            </a:r>
            <a:r>
              <a:rPr lang="en-US" sz="1100" dirty="0" err="1" smtClean="0"/>
              <a:t>Sood</a:t>
            </a:r>
            <a:r>
              <a:rPr lang="en-US" sz="1100" dirty="0" smtClean="0"/>
              <a:t>, D. </a:t>
            </a:r>
            <a:r>
              <a:rPr lang="en-US" sz="1100" dirty="0" err="1" smtClean="0"/>
              <a:t>Kardong</a:t>
            </a:r>
            <a:r>
              <a:rPr lang="en-US" sz="1100" dirty="0" smtClean="0"/>
              <a:t>, B. B. </a:t>
            </a:r>
            <a:r>
              <a:rPr lang="en-US" sz="1100" dirty="0" err="1" smtClean="0"/>
              <a:t>Kakoti</a:t>
            </a:r>
            <a:r>
              <a:rPr lang="en-US" sz="1100" dirty="0" smtClean="0"/>
              <a:t> and L. R. Saikia (2011). Antibacterial Activity and </a:t>
            </a:r>
            <a:r>
              <a:rPr lang="en-US" sz="1100" dirty="0" err="1" smtClean="0"/>
              <a:t>Phytochemical</a:t>
            </a:r>
            <a:r>
              <a:rPr lang="en-US" sz="1100" dirty="0" smtClean="0"/>
              <a:t> Analysis of Two Folklore Medicinal Plants of North-East India. Bulletin of Life Sciences. XVII: 73-80. </a:t>
            </a:r>
            <a:endParaRPr lang="en-IN" sz="1100" dirty="0" smtClean="0"/>
          </a:p>
          <a:p>
            <a:pPr lvl="0" fontAlgn="base">
              <a:buFont typeface="+mj-lt"/>
              <a:buAutoNum type="arabicPeriod" startAt="29"/>
            </a:pPr>
            <a:r>
              <a:rPr lang="en-US" sz="1100" dirty="0" smtClean="0"/>
              <a:t>D. </a:t>
            </a:r>
            <a:r>
              <a:rPr lang="en-US" sz="1100" dirty="0" err="1" smtClean="0"/>
              <a:t>Kardong</a:t>
            </a:r>
            <a:r>
              <a:rPr lang="en-US" sz="1100" dirty="0" smtClean="0"/>
              <a:t>, K. </a:t>
            </a:r>
            <a:r>
              <a:rPr lang="en-US" sz="1100" dirty="0" err="1" smtClean="0"/>
              <a:t>Sood</a:t>
            </a:r>
            <a:r>
              <a:rPr lang="en-US" sz="1100" dirty="0" smtClean="0"/>
              <a:t>, R. N. S. </a:t>
            </a:r>
            <a:r>
              <a:rPr lang="en-US" sz="1100" dirty="0" err="1" smtClean="0"/>
              <a:t>Yadav</a:t>
            </a:r>
            <a:r>
              <a:rPr lang="en-US" sz="1100" dirty="0" smtClean="0"/>
              <a:t> and T. C. Bora (2011). </a:t>
            </a:r>
            <a:r>
              <a:rPr lang="en-US" sz="1100" dirty="0" err="1" smtClean="0"/>
              <a:t>Amylolytic</a:t>
            </a:r>
            <a:r>
              <a:rPr lang="en-US" sz="1100" dirty="0" smtClean="0"/>
              <a:t> activity of mold isolated from </a:t>
            </a:r>
            <a:r>
              <a:rPr lang="en-US" sz="1100" dirty="0" err="1" smtClean="0"/>
              <a:t>epop</a:t>
            </a:r>
            <a:r>
              <a:rPr lang="en-US" sz="1100" dirty="0" smtClean="0"/>
              <a:t> used by Mising tribe of Assam, India in preparation of alcoholic rice beer. Bulletin of Life Sciences, XVII: 92- 101. </a:t>
            </a:r>
            <a:endParaRPr lang="en-IN" sz="1100" dirty="0" smtClean="0"/>
          </a:p>
          <a:p>
            <a:pPr lvl="0" fontAlgn="base">
              <a:buFont typeface="+mj-lt"/>
              <a:buAutoNum type="arabicPeriod" startAt="29"/>
            </a:pPr>
            <a:r>
              <a:rPr lang="en-US" sz="1100" dirty="0" smtClean="0"/>
              <a:t>D. </a:t>
            </a:r>
            <a:r>
              <a:rPr lang="en-US" sz="1100" dirty="0" err="1" smtClean="0"/>
              <a:t>Kardong</a:t>
            </a:r>
            <a:r>
              <a:rPr lang="en-US" sz="1100" dirty="0" smtClean="0"/>
              <a:t>, A. K. </a:t>
            </a:r>
            <a:r>
              <a:rPr lang="en-US" sz="1100" dirty="0" err="1" smtClean="0"/>
              <a:t>Verma</a:t>
            </a:r>
            <a:r>
              <a:rPr lang="en-US" sz="1100" dirty="0" smtClean="0"/>
              <a:t>, P. </a:t>
            </a:r>
            <a:r>
              <a:rPr lang="en-US" sz="1100" dirty="0" err="1" smtClean="0"/>
              <a:t>Gogoi</a:t>
            </a:r>
            <a:r>
              <a:rPr lang="en-US" sz="1100" dirty="0" smtClean="0"/>
              <a:t>, S. Singh, K. </a:t>
            </a:r>
            <a:r>
              <a:rPr lang="en-US" sz="1100" dirty="0" err="1" smtClean="0"/>
              <a:t>Gogoi</a:t>
            </a:r>
            <a:r>
              <a:rPr lang="en-US" sz="1100" dirty="0" smtClean="0"/>
              <a:t>, G. Bora and K. </a:t>
            </a:r>
            <a:r>
              <a:rPr lang="en-US" sz="1100" dirty="0" err="1" smtClean="0"/>
              <a:t>Sood</a:t>
            </a:r>
            <a:r>
              <a:rPr lang="en-US" sz="1100" dirty="0" smtClean="0"/>
              <a:t> (2009). </a:t>
            </a:r>
            <a:r>
              <a:rPr lang="en-US" sz="1100" dirty="0" err="1" smtClean="0"/>
              <a:t>Endosulfan</a:t>
            </a:r>
            <a:r>
              <a:rPr lang="en-US" sz="1100" dirty="0" smtClean="0"/>
              <a:t> induced behavioral and biochemical changes in air-breathing fresh water </a:t>
            </a:r>
            <a:r>
              <a:rPr lang="en-US" sz="1100" dirty="0" err="1" smtClean="0"/>
              <a:t>Teleost</a:t>
            </a:r>
            <a:r>
              <a:rPr lang="en-US" sz="1100" dirty="0" smtClean="0"/>
              <a:t> (C. </a:t>
            </a:r>
            <a:r>
              <a:rPr lang="en-US" sz="1100" dirty="0" err="1" smtClean="0"/>
              <a:t>orientalis</a:t>
            </a:r>
            <a:r>
              <a:rPr lang="en-US" sz="1100" dirty="0" smtClean="0"/>
              <a:t>) in tea garden localities of Upper Assam. Bulletin of Life Sciences, XV: 83- 93. </a:t>
            </a:r>
            <a:endParaRPr lang="en-IN" sz="11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5626121"/>
          </a:xfrm>
        </p:spPr>
        <p:txBody>
          <a:bodyPr>
            <a:noAutofit/>
          </a:bodyPr>
          <a:lstStyle/>
          <a:p>
            <a:pPr lvl="0" fontAlgn="base">
              <a:buFont typeface="+mj-lt"/>
              <a:buAutoNum type="arabicPeriod" startAt="44"/>
            </a:pPr>
            <a:r>
              <a:rPr lang="en-US" sz="1100" dirty="0" err="1" smtClean="0"/>
              <a:t>Johari</a:t>
            </a:r>
            <a:r>
              <a:rPr lang="en-US" sz="1100" dirty="0" smtClean="0"/>
              <a:t> S, </a:t>
            </a:r>
            <a:r>
              <a:rPr lang="en-US" sz="1100" dirty="0" err="1" smtClean="0"/>
              <a:t>Kanu</a:t>
            </a:r>
            <a:r>
              <a:rPr lang="en-US" sz="1100" dirty="0" smtClean="0"/>
              <a:t> M . A Novel </a:t>
            </a:r>
            <a:r>
              <a:rPr lang="en-US" sz="1100" dirty="0" err="1" smtClean="0"/>
              <a:t>Epitope</a:t>
            </a:r>
            <a:r>
              <a:rPr lang="en-US" sz="1100" dirty="0" smtClean="0"/>
              <a:t> Prediction for Vaccine Designing Against </a:t>
            </a:r>
            <a:r>
              <a:rPr lang="en-US" sz="1100" i="1" dirty="0" smtClean="0"/>
              <a:t>Ebola</a:t>
            </a:r>
            <a:r>
              <a:rPr lang="en-US" sz="1100" dirty="0" smtClean="0"/>
              <a:t> Viral Envelope Proteins 2015, Indian Journal of Pharmacology</a:t>
            </a:r>
            <a:r>
              <a:rPr lang="en-US" sz="1100" i="1" dirty="0" smtClean="0"/>
              <a:t> </a:t>
            </a:r>
            <a:r>
              <a:rPr lang="en-US" sz="1100" dirty="0" smtClean="0"/>
              <a:t>47:7; 13-57.pp</a:t>
            </a:r>
            <a:endParaRPr lang="en-IN" sz="1100" dirty="0" smtClean="0"/>
          </a:p>
          <a:p>
            <a:pPr lvl="0" fontAlgn="base">
              <a:buFont typeface="+mj-lt"/>
              <a:buAutoNum type="arabicPeriod" startAt="44"/>
            </a:pPr>
            <a:r>
              <a:rPr lang="en-US" sz="1100" dirty="0" err="1" smtClean="0"/>
              <a:t>Sinha</a:t>
            </a:r>
            <a:r>
              <a:rPr lang="en-US" sz="1100" dirty="0" smtClean="0"/>
              <a:t> S, Dias M, </a:t>
            </a:r>
            <a:r>
              <a:rPr lang="en-US" sz="1100" dirty="0" err="1" smtClean="0"/>
              <a:t>Johari</a:t>
            </a:r>
            <a:r>
              <a:rPr lang="en-US" sz="1100" dirty="0" smtClean="0"/>
              <a:t> S. Molecular Docking of </a:t>
            </a:r>
            <a:r>
              <a:rPr lang="en-US" sz="1100" dirty="0" err="1" smtClean="0"/>
              <a:t>Phytochemicals</a:t>
            </a:r>
            <a:r>
              <a:rPr lang="en-US" sz="1100" dirty="0" smtClean="0"/>
              <a:t> of </a:t>
            </a:r>
            <a:r>
              <a:rPr lang="en-US" sz="1100" dirty="0" err="1" smtClean="0"/>
              <a:t>Adhatoda</a:t>
            </a:r>
            <a:r>
              <a:rPr lang="en-US" sz="1100" dirty="0" smtClean="0"/>
              <a:t> </a:t>
            </a:r>
            <a:r>
              <a:rPr lang="en-US" sz="1100" dirty="0" err="1" smtClean="0"/>
              <a:t>vasica</a:t>
            </a:r>
            <a:r>
              <a:rPr lang="en-US" sz="1100" dirty="0" smtClean="0"/>
              <a:t> with the potential drug targets of Asthma–An </a:t>
            </a:r>
            <a:r>
              <a:rPr lang="en-US" sz="1100" dirty="0" err="1" smtClean="0"/>
              <a:t>Ayurinformatics</a:t>
            </a:r>
            <a:r>
              <a:rPr lang="en-US" sz="1100" dirty="0" smtClean="0"/>
              <a:t> Approach. Journal of Science. 2016 Mar 31;1(3):12-20.</a:t>
            </a:r>
            <a:r>
              <a:rPr lang="en-US" sz="1100" i="1" dirty="0" smtClean="0"/>
              <a:t> pp .</a:t>
            </a:r>
            <a:endParaRPr lang="en-IN" sz="1100" dirty="0" smtClean="0"/>
          </a:p>
          <a:p>
            <a:pPr lvl="0" fontAlgn="base">
              <a:buFont typeface="+mj-lt"/>
              <a:buAutoNum type="arabicPeriod" startAt="44"/>
            </a:pPr>
            <a:r>
              <a:rPr lang="en-US" sz="1100" dirty="0" err="1" smtClean="0"/>
              <a:t>Chakraborty</a:t>
            </a:r>
            <a:r>
              <a:rPr lang="en-US" sz="1100" dirty="0" smtClean="0"/>
              <a:t> S, </a:t>
            </a:r>
            <a:r>
              <a:rPr lang="en-US" sz="1100" dirty="0" err="1" smtClean="0"/>
              <a:t>Buragohain</a:t>
            </a:r>
            <a:r>
              <a:rPr lang="en-US" sz="1100" dirty="0" smtClean="0"/>
              <a:t> J, </a:t>
            </a:r>
            <a:r>
              <a:rPr lang="en-US" sz="1100" dirty="0" err="1" smtClean="0"/>
              <a:t>Johari</a:t>
            </a:r>
            <a:r>
              <a:rPr lang="en-US" sz="1100" dirty="0" smtClean="0"/>
              <a:t> S, </a:t>
            </a:r>
            <a:r>
              <a:rPr lang="en-US" sz="1100" dirty="0" err="1" smtClean="0"/>
              <a:t>Sinha</a:t>
            </a:r>
            <a:r>
              <a:rPr lang="en-US" sz="1100" dirty="0" smtClean="0"/>
              <a:t> S. Rational Drug Design For Identifying Novel Target Inhibitors for Tuberculosis with Components of Asparagus </a:t>
            </a:r>
            <a:r>
              <a:rPr lang="en-US" sz="1100" dirty="0" err="1" smtClean="0"/>
              <a:t>racemosus</a:t>
            </a:r>
            <a:r>
              <a:rPr lang="en-US" sz="1100" dirty="0" smtClean="0"/>
              <a:t>. Journal of Science. 2015 Sep 11;1(2):23-31.</a:t>
            </a:r>
            <a:endParaRPr lang="en-IN" sz="1100" dirty="0" smtClean="0"/>
          </a:p>
          <a:p>
            <a:pPr lvl="0" fontAlgn="base">
              <a:buFont typeface="+mj-lt"/>
              <a:buAutoNum type="arabicPeriod" startAt="44"/>
            </a:pPr>
            <a:r>
              <a:rPr lang="en-US" sz="1100" dirty="0" err="1" smtClean="0"/>
              <a:t>Pegu</a:t>
            </a:r>
            <a:r>
              <a:rPr lang="en-US" sz="1100" dirty="0" smtClean="0"/>
              <a:t> R, </a:t>
            </a:r>
            <a:r>
              <a:rPr lang="en-US" sz="1100" dirty="0" err="1" smtClean="0"/>
              <a:t>Sarma</a:t>
            </a:r>
            <a:r>
              <a:rPr lang="en-US" sz="1100" dirty="0" smtClean="0"/>
              <a:t> BP, </a:t>
            </a:r>
            <a:r>
              <a:rPr lang="en-US" sz="1100" dirty="0" err="1" smtClean="0"/>
              <a:t>Borua</a:t>
            </a:r>
            <a:r>
              <a:rPr lang="en-US" sz="1100" dirty="0" smtClean="0"/>
              <a:t> R, </a:t>
            </a:r>
            <a:r>
              <a:rPr lang="en-US" sz="1100" dirty="0" err="1" smtClean="0"/>
              <a:t>Sinha</a:t>
            </a:r>
            <a:r>
              <a:rPr lang="en-US" sz="1100" dirty="0" smtClean="0"/>
              <a:t> S, </a:t>
            </a:r>
            <a:r>
              <a:rPr lang="en-US" sz="1100" dirty="0" err="1" smtClean="0"/>
              <a:t>Johari</a:t>
            </a:r>
            <a:r>
              <a:rPr lang="en-US" sz="1100" dirty="0" smtClean="0"/>
              <a:t> S, </a:t>
            </a:r>
            <a:r>
              <a:rPr lang="en-US" sz="1100" dirty="0" err="1" smtClean="0"/>
              <a:t>Ghosh</a:t>
            </a:r>
            <a:r>
              <a:rPr lang="en-US" sz="1100" dirty="0" smtClean="0"/>
              <a:t> A. Virtual Screening and Molecular Docking studies for discovery of potent drug candidates among compounds of </a:t>
            </a:r>
            <a:r>
              <a:rPr lang="en-US" sz="1100" dirty="0" err="1" smtClean="0"/>
              <a:t>Adhatoda</a:t>
            </a:r>
            <a:r>
              <a:rPr lang="en-US" sz="1100" dirty="0" smtClean="0"/>
              <a:t> </a:t>
            </a:r>
            <a:r>
              <a:rPr lang="en-US" sz="1100" dirty="0" err="1" smtClean="0"/>
              <a:t>vasica</a:t>
            </a:r>
            <a:r>
              <a:rPr lang="en-US" sz="1100" dirty="0" smtClean="0"/>
              <a:t> against Bronchial Asthma. In </a:t>
            </a:r>
            <a:r>
              <a:rPr lang="en-US" sz="1100" dirty="0" err="1" smtClean="0"/>
              <a:t>indian</a:t>
            </a:r>
            <a:r>
              <a:rPr lang="en-US" sz="1100" dirty="0" smtClean="0"/>
              <a:t> journal of pharmacology 2014 Dec 1 (vol. 46, pp. S37-s37). B-9, </a:t>
            </a:r>
            <a:r>
              <a:rPr lang="en-US" sz="1100" dirty="0" err="1" smtClean="0"/>
              <a:t>kanara</a:t>
            </a:r>
            <a:r>
              <a:rPr lang="en-US" sz="1100" dirty="0" smtClean="0"/>
              <a:t> business centre, off link rd, </a:t>
            </a:r>
            <a:r>
              <a:rPr lang="en-US" sz="1100" dirty="0" err="1" smtClean="0"/>
              <a:t>Ghaktopar</a:t>
            </a:r>
            <a:r>
              <a:rPr lang="en-US" sz="1100" dirty="0" smtClean="0"/>
              <a:t>-e, Mumbai, 400075, India: </a:t>
            </a:r>
            <a:r>
              <a:rPr lang="en-US" sz="1100" dirty="0" err="1" smtClean="0"/>
              <a:t>Medknow</a:t>
            </a:r>
            <a:r>
              <a:rPr lang="en-US" sz="1100" dirty="0" smtClean="0"/>
              <a:t> Publications &amp; Media </a:t>
            </a:r>
            <a:r>
              <a:rPr lang="en-US" sz="1100" dirty="0" err="1" smtClean="0"/>
              <a:t>Pvt</a:t>
            </a:r>
            <a:r>
              <a:rPr lang="en-US" sz="1100" dirty="0" smtClean="0"/>
              <a:t> ltd.</a:t>
            </a:r>
            <a:endParaRPr lang="en-IN" sz="1100" dirty="0" smtClean="0"/>
          </a:p>
          <a:p>
            <a:pPr lvl="0" fontAlgn="base">
              <a:buFont typeface="+mj-lt"/>
              <a:buAutoNum type="arabicPeriod" startAt="44"/>
            </a:pPr>
            <a:r>
              <a:rPr lang="en-US" sz="1100" dirty="0" smtClean="0"/>
              <a:t>MRSA-A SUPERBUG </a:t>
            </a:r>
            <a:r>
              <a:rPr lang="en-US" sz="1100" dirty="0" err="1" smtClean="0"/>
              <a:t>Surabhi</a:t>
            </a:r>
            <a:r>
              <a:rPr lang="en-US" sz="1100" dirty="0" smtClean="0"/>
              <a:t> </a:t>
            </a:r>
            <a:r>
              <a:rPr lang="en-US" sz="1100" dirty="0" err="1" smtClean="0"/>
              <a:t>Johari</a:t>
            </a:r>
            <a:r>
              <a:rPr lang="en-US" sz="1100" dirty="0" smtClean="0"/>
              <a:t>, </a:t>
            </a:r>
            <a:r>
              <a:rPr lang="en-US" sz="1100" dirty="0" err="1" smtClean="0"/>
              <a:t>Mridujuna</a:t>
            </a:r>
            <a:r>
              <a:rPr lang="en-US" sz="1100" dirty="0" smtClean="0"/>
              <a:t> </a:t>
            </a:r>
            <a:r>
              <a:rPr lang="en-US" sz="1100" dirty="0" err="1" smtClean="0"/>
              <a:t>Gogoi</a:t>
            </a:r>
            <a:r>
              <a:rPr lang="en-US" sz="1100" dirty="0" smtClean="0"/>
              <a:t> et al., World Journal of Pharmaceutical Research 4(8):470-492 · July 2015</a:t>
            </a:r>
            <a:endParaRPr lang="en-IN" sz="1100" dirty="0" smtClean="0"/>
          </a:p>
          <a:p>
            <a:pPr lvl="0" fontAlgn="base">
              <a:buFont typeface="+mj-lt"/>
              <a:buAutoNum type="arabicPeriod" startAt="44"/>
            </a:pPr>
            <a:r>
              <a:rPr lang="en-US" sz="1100" dirty="0" smtClean="0"/>
              <a:t>Virtual Screening and Molecular Docking studies for discovery of potent drug candidates among compounds of </a:t>
            </a:r>
            <a:r>
              <a:rPr lang="en-US" sz="1100" dirty="0" err="1" smtClean="0"/>
              <a:t>Adhatoda</a:t>
            </a:r>
            <a:r>
              <a:rPr lang="en-US" sz="1100" dirty="0" smtClean="0"/>
              <a:t> </a:t>
            </a:r>
            <a:r>
              <a:rPr lang="en-US" sz="1100" dirty="0" err="1" smtClean="0"/>
              <a:t>vasica</a:t>
            </a:r>
            <a:r>
              <a:rPr lang="en-US" sz="1100" dirty="0" smtClean="0"/>
              <a:t> against Bronchial Asthma </a:t>
            </a:r>
            <a:r>
              <a:rPr lang="en-US" sz="1100" u="sng" dirty="0" err="1" smtClean="0">
                <a:hlinkClick r:id="rId2"/>
              </a:rPr>
              <a:t>Rigom</a:t>
            </a:r>
            <a:r>
              <a:rPr lang="en-US" sz="1100" u="sng" dirty="0" smtClean="0">
                <a:hlinkClick r:id="rId2"/>
              </a:rPr>
              <a:t> </a:t>
            </a:r>
            <a:r>
              <a:rPr lang="en-US" sz="1100" u="sng" dirty="0" err="1" smtClean="0">
                <a:hlinkClick r:id="rId2"/>
              </a:rPr>
              <a:t>Pegu</a:t>
            </a:r>
            <a:r>
              <a:rPr lang="en-US" sz="1100" dirty="0" smtClean="0"/>
              <a:t>, </a:t>
            </a:r>
            <a:r>
              <a:rPr lang="en-US" sz="1100" u="sng" dirty="0" err="1" smtClean="0">
                <a:hlinkClick r:id="rId3"/>
              </a:rPr>
              <a:t>Bishnu</a:t>
            </a:r>
            <a:r>
              <a:rPr lang="en-US" sz="1100" u="sng" dirty="0" smtClean="0">
                <a:hlinkClick r:id="rId3"/>
              </a:rPr>
              <a:t> Prasad </a:t>
            </a:r>
            <a:r>
              <a:rPr lang="en-US" sz="1100" u="sng" dirty="0" err="1" smtClean="0">
                <a:hlinkClick r:id="rId3"/>
              </a:rPr>
              <a:t>Sarma</a:t>
            </a:r>
            <a:r>
              <a:rPr lang="en-US" sz="1100" dirty="0" smtClean="0"/>
              <a:t>, </a:t>
            </a:r>
            <a:r>
              <a:rPr lang="en-US" sz="1100" u="sng" dirty="0" err="1" smtClean="0">
                <a:hlinkClick r:id="rId4"/>
              </a:rPr>
              <a:t>Rupali</a:t>
            </a:r>
            <a:r>
              <a:rPr lang="en-US" sz="1100" u="sng" dirty="0" smtClean="0">
                <a:hlinkClick r:id="rId4"/>
              </a:rPr>
              <a:t> </a:t>
            </a:r>
            <a:r>
              <a:rPr lang="en-US" sz="1100" u="sng" dirty="0" err="1" smtClean="0">
                <a:hlinkClick r:id="rId4"/>
              </a:rPr>
              <a:t>Borua</a:t>
            </a:r>
            <a:r>
              <a:rPr lang="en-US" sz="1100" dirty="0" smtClean="0"/>
              <a:t>,</a:t>
            </a:r>
            <a:r>
              <a:rPr lang="pt-PT" sz="1100" u="sng" dirty="0" smtClean="0">
                <a:hlinkClick r:id="rId5"/>
              </a:rPr>
              <a:t>Subrata Sinha</a:t>
            </a:r>
            <a:r>
              <a:rPr lang="en-US" sz="1100" dirty="0" smtClean="0"/>
              <a:t>, </a:t>
            </a:r>
            <a:r>
              <a:rPr lang="de-DE" sz="1100" i="1" u="sng" dirty="0" smtClean="0">
                <a:hlinkClick r:id="rId6"/>
              </a:rPr>
              <a:t>Surabhi Johari</a:t>
            </a:r>
            <a:r>
              <a:rPr lang="en-US" sz="1100" dirty="0" smtClean="0"/>
              <a:t>, </a:t>
            </a:r>
            <a:r>
              <a:rPr lang="it-IT" sz="1100" u="sng" dirty="0" smtClean="0">
                <a:hlinkClick r:id="rId7"/>
              </a:rPr>
              <a:t>Arabinda Ghosh</a:t>
            </a:r>
            <a:r>
              <a:rPr lang="en-US" sz="1100" dirty="0" smtClean="0"/>
              <a:t> Indian Journal of Pharmacology 12/2014; 46(</a:t>
            </a:r>
            <a:r>
              <a:rPr lang="en-US" sz="1100" dirty="0" err="1" smtClean="0"/>
              <a:t>Suppl</a:t>
            </a:r>
            <a:r>
              <a:rPr lang="en-US" sz="1100" dirty="0" smtClean="0"/>
              <a:t>):S37.</a:t>
            </a:r>
            <a:endParaRPr lang="en-IN" sz="1100" dirty="0" smtClean="0"/>
          </a:p>
          <a:p>
            <a:pPr lvl="0" fontAlgn="base">
              <a:buFont typeface="+mj-lt"/>
              <a:buAutoNum type="arabicPeriod" startAt="44"/>
            </a:pPr>
            <a:r>
              <a:rPr lang="en-US" sz="1100" dirty="0" smtClean="0"/>
              <a:t>”Exploring the possible mechanism of </a:t>
            </a:r>
            <a:r>
              <a:rPr lang="en-US" sz="1100" i="1" dirty="0" err="1" smtClean="0"/>
              <a:t>Albizzia</a:t>
            </a:r>
            <a:r>
              <a:rPr lang="en-US" sz="1100" i="1" dirty="0" smtClean="0"/>
              <a:t> </a:t>
            </a:r>
            <a:r>
              <a:rPr lang="en-US" sz="1100" i="1" dirty="0" err="1" smtClean="0"/>
              <a:t>lebbeck</a:t>
            </a:r>
            <a:r>
              <a:rPr lang="en-US" sz="1100" dirty="0" smtClean="0"/>
              <a:t> components binding with drug targets of Bronchial Asthma –An </a:t>
            </a:r>
            <a:r>
              <a:rPr lang="en-US" sz="1100" dirty="0" err="1" smtClean="0"/>
              <a:t>insilico</a:t>
            </a:r>
            <a:r>
              <a:rPr lang="en-US" sz="1100" dirty="0" smtClean="0"/>
              <a:t> and Clinical Analysis. </a:t>
            </a:r>
            <a:r>
              <a:rPr lang="en-US" sz="1100" dirty="0" err="1" smtClean="0"/>
              <a:t>Mukamchem</a:t>
            </a:r>
            <a:r>
              <a:rPr lang="en-US" sz="1100" dirty="0" smtClean="0"/>
              <a:t> </a:t>
            </a:r>
            <a:r>
              <a:rPr lang="en-US" sz="1100" dirty="0" err="1" smtClean="0"/>
              <a:t>Yim</a:t>
            </a:r>
            <a:r>
              <a:rPr lang="en-US" sz="1100" dirty="0" smtClean="0"/>
              <a:t>, Subrata </a:t>
            </a:r>
            <a:r>
              <a:rPr lang="en-US" sz="1100" dirty="0" err="1" smtClean="0"/>
              <a:t>Sinha</a:t>
            </a:r>
            <a:r>
              <a:rPr lang="en-US" sz="1100" dirty="0" smtClean="0"/>
              <a:t>, </a:t>
            </a:r>
            <a:r>
              <a:rPr lang="en-US" sz="1100" i="1" dirty="0" err="1" smtClean="0"/>
              <a:t>Surabhi</a:t>
            </a:r>
            <a:r>
              <a:rPr lang="en-US" sz="1100" i="1" dirty="0" smtClean="0"/>
              <a:t> </a:t>
            </a:r>
            <a:r>
              <a:rPr lang="en-US" sz="1100" i="1" dirty="0" err="1" smtClean="0"/>
              <a:t>Johari</a:t>
            </a:r>
            <a:r>
              <a:rPr lang="en-US" sz="1100" dirty="0" smtClean="0"/>
              <a:t> et </a:t>
            </a:r>
            <a:r>
              <a:rPr lang="en-US" sz="1100" dirty="0" err="1" smtClean="0"/>
              <a:t>al”IJPSR</a:t>
            </a:r>
            <a:r>
              <a:rPr lang="en-US" sz="1100" dirty="0" smtClean="0"/>
              <a:t> Vol. 5, Issue 11; November, 2014. (Impact Factor 2.44). </a:t>
            </a:r>
            <a:endParaRPr lang="en-IN" sz="1100" dirty="0" smtClean="0"/>
          </a:p>
          <a:p>
            <a:pPr lvl="0" fontAlgn="base">
              <a:buFont typeface="+mj-lt"/>
              <a:buAutoNum type="arabicPeriod" startAt="44"/>
            </a:pPr>
            <a:r>
              <a:rPr lang="en-US" sz="1100" dirty="0" smtClean="0"/>
              <a:t>3D QSAR and Docking Studies of a Series of </a:t>
            </a:r>
            <a:r>
              <a:rPr lang="en-US" sz="1100" dirty="0" err="1" smtClean="0"/>
              <a:t>Hamamelitannin</a:t>
            </a:r>
            <a:r>
              <a:rPr lang="en-US" sz="1100" dirty="0" smtClean="0"/>
              <a:t> Derivatives As Potential PBP4 Inhibitors .</a:t>
            </a:r>
            <a:r>
              <a:rPr lang="en-US" sz="1100" dirty="0" err="1" smtClean="0"/>
              <a:t>Rupanjali</a:t>
            </a:r>
            <a:r>
              <a:rPr lang="en-US" sz="1100" dirty="0" smtClean="0"/>
              <a:t> </a:t>
            </a:r>
            <a:r>
              <a:rPr lang="en-US" sz="1100" dirty="0" err="1" smtClean="0"/>
              <a:t>Bhattacharjya</a:t>
            </a:r>
            <a:r>
              <a:rPr lang="en-US" sz="1100" dirty="0" smtClean="0"/>
              <a:t> Sharma, </a:t>
            </a:r>
            <a:r>
              <a:rPr lang="en-US" sz="1100" dirty="0" err="1" smtClean="0"/>
              <a:t>Mridujuna</a:t>
            </a:r>
            <a:r>
              <a:rPr lang="en-US" sz="1100" dirty="0" smtClean="0"/>
              <a:t> </a:t>
            </a:r>
            <a:r>
              <a:rPr lang="en-US" sz="1100" dirty="0" err="1" smtClean="0"/>
              <a:t>Gogoi</a:t>
            </a:r>
            <a:r>
              <a:rPr lang="en-US" sz="1100" dirty="0" smtClean="0"/>
              <a:t>, </a:t>
            </a:r>
            <a:r>
              <a:rPr lang="en-US" sz="1100" dirty="0" err="1" smtClean="0"/>
              <a:t>Banasri</a:t>
            </a:r>
            <a:r>
              <a:rPr lang="en-US" sz="1100" dirty="0" smtClean="0"/>
              <a:t> </a:t>
            </a:r>
            <a:r>
              <a:rPr lang="en-US" sz="1100" dirty="0" err="1" smtClean="0"/>
              <a:t>Baishya</a:t>
            </a:r>
            <a:r>
              <a:rPr lang="en-US" sz="1100" dirty="0" smtClean="0"/>
              <a:t>, </a:t>
            </a:r>
            <a:r>
              <a:rPr lang="de-DE" sz="1100" i="1" dirty="0" smtClean="0"/>
              <a:t>Surabhi Johari</a:t>
            </a:r>
            <a:endParaRPr lang="en-IN" sz="1100" dirty="0" smtClean="0"/>
          </a:p>
          <a:p>
            <a:pPr lvl="0" fontAlgn="base">
              <a:buFont typeface="+mj-lt"/>
              <a:buAutoNum type="arabicPeriod" startAt="44"/>
            </a:pPr>
            <a:r>
              <a:rPr lang="en-US" sz="1100" dirty="0" err="1" smtClean="0"/>
              <a:t>Sinha</a:t>
            </a:r>
            <a:r>
              <a:rPr lang="en-US" sz="1100" dirty="0" smtClean="0"/>
              <a:t> S, </a:t>
            </a:r>
            <a:r>
              <a:rPr lang="en-US" sz="1100" dirty="0" err="1" smtClean="0"/>
              <a:t>Nath</a:t>
            </a:r>
            <a:r>
              <a:rPr lang="en-US" sz="1100" dirty="0" smtClean="0"/>
              <a:t> PP, Hazarika GC; Multi Core Aware Java Library for Computing Protein Stability Indices – A Performance Improvement and Power Consumption Study; </a:t>
            </a:r>
            <a:r>
              <a:rPr lang="en-US" sz="1100" dirty="0" err="1" smtClean="0"/>
              <a:t>Procedia</a:t>
            </a:r>
            <a:r>
              <a:rPr lang="en-US" sz="1100" dirty="0" smtClean="0"/>
              <a:t> Computer Science  Elsevier 2015; 70(C):715-722  DOI: 10.1016/j.procs.2015.10.109 ( Impact Factor  0.7 )</a:t>
            </a:r>
            <a:endParaRPr lang="en-IN" sz="1100" dirty="0" smtClean="0"/>
          </a:p>
          <a:p>
            <a:pPr lvl="0" fontAlgn="base">
              <a:buFont typeface="+mj-lt"/>
              <a:buAutoNum type="arabicPeriod" startAt="44"/>
            </a:pPr>
            <a:r>
              <a:rPr lang="en-US" sz="1100" dirty="0" err="1" smtClean="0"/>
              <a:t>Sinha</a:t>
            </a:r>
            <a:r>
              <a:rPr lang="en-US" sz="1100" dirty="0" smtClean="0"/>
              <a:t> S, Medhi SP, Hazarika GC; Design and Development of Grid Enabled, GP2U Accelerated Java Application (Protein Sequence Study) for Grid Performance Analysis; </a:t>
            </a:r>
            <a:r>
              <a:rPr lang="en-US" sz="1100" dirty="0" err="1" smtClean="0"/>
              <a:t>Procedia</a:t>
            </a:r>
            <a:r>
              <a:rPr lang="en-US" sz="1100" dirty="0" smtClean="0"/>
              <a:t> Computer Science  Elsevier 2015; 70(C):769-777  DOI: 10.1016/j.procs.2015.10.116 ( Impact Factor  0.7 )</a:t>
            </a:r>
            <a:endParaRPr lang="en-IN" sz="1100" dirty="0" smtClean="0"/>
          </a:p>
          <a:p>
            <a:pPr lvl="0" fontAlgn="base">
              <a:buFont typeface="+mj-lt"/>
              <a:buAutoNum type="arabicPeriod" startAt="44"/>
            </a:pPr>
            <a:r>
              <a:rPr lang="en-US" sz="1100" dirty="0" err="1" smtClean="0"/>
              <a:t>Sinha</a:t>
            </a:r>
            <a:r>
              <a:rPr lang="en-US" sz="1100" dirty="0" smtClean="0"/>
              <a:t> S, Dietary Protein Scoring (DPS) Algorithm for Grading of Food in Vital for Major Function of Human Body - A Computational Biology Approach; Journal of Science 2015; 1(1): 16-24 </a:t>
            </a:r>
            <a:endParaRPr lang="en-IN" sz="1100" dirty="0" smtClean="0"/>
          </a:p>
          <a:p>
            <a:pPr lvl="0" fontAlgn="base">
              <a:buFont typeface="+mj-lt"/>
              <a:buAutoNum type="arabicPeriod" startAt="44"/>
            </a:pPr>
            <a:r>
              <a:rPr lang="en-US" sz="1100" dirty="0" err="1" smtClean="0"/>
              <a:t>Chakraborty</a:t>
            </a:r>
            <a:r>
              <a:rPr lang="en-US" sz="1100" dirty="0" smtClean="0"/>
              <a:t> S, </a:t>
            </a:r>
            <a:r>
              <a:rPr lang="en-US" sz="1100" dirty="0" err="1" smtClean="0"/>
              <a:t>Buragohain</a:t>
            </a:r>
            <a:r>
              <a:rPr lang="en-US" sz="1100" dirty="0" smtClean="0"/>
              <a:t> J,  </a:t>
            </a:r>
            <a:r>
              <a:rPr lang="en-US" sz="1100" dirty="0" err="1" smtClean="0"/>
              <a:t>Johari</a:t>
            </a:r>
            <a:r>
              <a:rPr lang="en-US" sz="1100" dirty="0" smtClean="0"/>
              <a:t> S, </a:t>
            </a:r>
            <a:r>
              <a:rPr lang="en-US" sz="1100" dirty="0" err="1" smtClean="0"/>
              <a:t>Sinha</a:t>
            </a:r>
            <a:r>
              <a:rPr lang="en-US" sz="1100" dirty="0" smtClean="0"/>
              <a:t> S. Rational Drug Design For Identifying Novel Target Inhibitors for Tuberculosis with Components of Asparagus </a:t>
            </a:r>
            <a:r>
              <a:rPr lang="en-US" sz="1100" dirty="0" err="1" smtClean="0"/>
              <a:t>racemosus</a:t>
            </a:r>
            <a:r>
              <a:rPr lang="en-US" sz="1100" dirty="0" smtClean="0"/>
              <a:t>; Journal of Science 2015; </a:t>
            </a:r>
            <a:r>
              <a:rPr lang="en-US" sz="1100" dirty="0" err="1" smtClean="0"/>
              <a:t>Vol</a:t>
            </a:r>
            <a:r>
              <a:rPr lang="en-US" sz="1100" dirty="0" smtClean="0"/>
              <a:t> 1(2):23-31</a:t>
            </a:r>
            <a:endParaRPr lang="en-IN" sz="1100" dirty="0" smtClean="0"/>
          </a:p>
          <a:p>
            <a:pPr lvl="0" fontAlgn="base">
              <a:buFont typeface="+mj-lt"/>
              <a:buAutoNum type="arabicPeriod" startAt="44"/>
            </a:pPr>
            <a:r>
              <a:rPr lang="en-US" sz="1100" dirty="0" err="1" smtClean="0"/>
              <a:t>Sinha</a:t>
            </a:r>
            <a:r>
              <a:rPr lang="en-US" sz="1100" dirty="0" smtClean="0"/>
              <a:t> S, Role of Bioinformatics in Climate Change Studies. Journal of Science 2015; 1(1):1-9</a:t>
            </a:r>
            <a:endParaRPr lang="en-IN" sz="1100" dirty="0" smtClean="0"/>
          </a:p>
          <a:p>
            <a:pPr lvl="0" fontAlgn="base">
              <a:buFont typeface="+mj-lt"/>
              <a:buAutoNum type="arabicPeriod" startAt="44"/>
            </a:pPr>
            <a:r>
              <a:rPr lang="en-US" sz="1100" dirty="0" err="1" smtClean="0"/>
              <a:t>Sinha</a:t>
            </a:r>
            <a:r>
              <a:rPr lang="en-US" sz="1100" dirty="0" smtClean="0"/>
              <a:t> S, Dietary Protein Scoring (DPS) Algorithm for Grading of Food in Vital for Major Function of Human Body - A Computational Biology Approach; Journal of Science 2015; </a:t>
            </a:r>
            <a:r>
              <a:rPr lang="en-US" sz="1100" u="sng" dirty="0" smtClean="0">
                <a:hlinkClick r:id="rId8"/>
              </a:rPr>
              <a:t>1(1) </a:t>
            </a:r>
            <a:r>
              <a:rPr lang="it-IT" sz="1100" dirty="0" smtClean="0"/>
              <a:t>: 16-24 </a:t>
            </a:r>
            <a:endParaRPr lang="en-IN" sz="11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554683"/>
          </a:xfrm>
        </p:spPr>
        <p:txBody>
          <a:bodyPr>
            <a:normAutofit fontScale="25000" lnSpcReduction="20000"/>
          </a:bodyPr>
          <a:lstStyle/>
          <a:p>
            <a:pPr marL="742950" lvl="0" indent="-742950" fontAlgn="base">
              <a:buFont typeface="+mj-lt"/>
              <a:buAutoNum type="arabicPeriod" startAt="58"/>
            </a:pPr>
            <a:r>
              <a:rPr lang="en-US" sz="4400" dirty="0" err="1" smtClean="0"/>
              <a:t>Rigom</a:t>
            </a:r>
            <a:r>
              <a:rPr lang="en-US" sz="4400" dirty="0" smtClean="0"/>
              <a:t> </a:t>
            </a:r>
            <a:r>
              <a:rPr lang="en-US" sz="4400" dirty="0" err="1" smtClean="0"/>
              <a:t>Pegu</a:t>
            </a:r>
            <a:r>
              <a:rPr lang="en-US" sz="4400" dirty="0" smtClean="0"/>
              <a:t>, </a:t>
            </a:r>
            <a:r>
              <a:rPr lang="en-US" sz="4400" dirty="0" err="1" smtClean="0"/>
              <a:t>Sarma</a:t>
            </a:r>
            <a:r>
              <a:rPr lang="en-US" sz="4400" dirty="0" smtClean="0"/>
              <a:t> BP, </a:t>
            </a:r>
            <a:r>
              <a:rPr lang="en-US" sz="4400" dirty="0" err="1" smtClean="0"/>
              <a:t>Borua</a:t>
            </a:r>
            <a:r>
              <a:rPr lang="en-US" sz="4400" dirty="0" smtClean="0"/>
              <a:t> R, </a:t>
            </a:r>
            <a:r>
              <a:rPr lang="en-US" sz="4400" dirty="0" err="1" smtClean="0"/>
              <a:t>Sinha</a:t>
            </a:r>
            <a:r>
              <a:rPr lang="en-US" sz="4400" dirty="0" smtClean="0"/>
              <a:t> S, </a:t>
            </a:r>
            <a:r>
              <a:rPr lang="en-US" sz="4400" dirty="0" err="1" smtClean="0"/>
              <a:t>Johari</a:t>
            </a:r>
            <a:r>
              <a:rPr lang="en-US" sz="4400" dirty="0" smtClean="0"/>
              <a:t> S, </a:t>
            </a:r>
            <a:r>
              <a:rPr lang="en-US" sz="4400" dirty="0" err="1" smtClean="0"/>
              <a:t>Ghosh</a:t>
            </a:r>
            <a:r>
              <a:rPr lang="en-US" sz="4400" dirty="0" smtClean="0"/>
              <a:t> A; Evaluation of the Clinical Effect of Poly Herbal Compound in the Management of (Bronchial Asthma) </a:t>
            </a:r>
            <a:r>
              <a:rPr lang="en-US" sz="4400" dirty="0" err="1" smtClean="0"/>
              <a:t>Tamakaswasa</a:t>
            </a:r>
            <a:r>
              <a:rPr lang="en-US" sz="4400" dirty="0" smtClean="0"/>
              <a:t> and Study the </a:t>
            </a:r>
            <a:r>
              <a:rPr lang="en-US" sz="4400" dirty="0" err="1" smtClean="0"/>
              <a:t>Vasaka</a:t>
            </a:r>
            <a:r>
              <a:rPr lang="en-US" sz="4400" dirty="0" smtClean="0"/>
              <a:t> (</a:t>
            </a:r>
            <a:r>
              <a:rPr lang="en-US" sz="4400" dirty="0" err="1" smtClean="0"/>
              <a:t>Adhatoda</a:t>
            </a:r>
            <a:r>
              <a:rPr lang="en-US" sz="4400" dirty="0" smtClean="0"/>
              <a:t> </a:t>
            </a:r>
            <a:r>
              <a:rPr lang="en-US" sz="4400" dirty="0" err="1" smtClean="0"/>
              <a:t>Vasica</a:t>
            </a:r>
            <a:r>
              <a:rPr lang="en-US" sz="4400" dirty="0" smtClean="0"/>
              <a:t> </a:t>
            </a:r>
            <a:r>
              <a:rPr lang="en-US" sz="4400" dirty="0" err="1" smtClean="0"/>
              <a:t>Nees</a:t>
            </a:r>
            <a:r>
              <a:rPr lang="en-US" sz="4400" dirty="0" smtClean="0"/>
              <a:t>) in </a:t>
            </a:r>
            <a:r>
              <a:rPr lang="en-US" sz="4400" dirty="0" err="1" smtClean="0"/>
              <a:t>Silico</a:t>
            </a:r>
            <a:r>
              <a:rPr lang="en-US" sz="4400" dirty="0" smtClean="0"/>
              <a:t> Approach[Abstract-IND-16]; Indian Journal of </a:t>
            </a:r>
            <a:r>
              <a:rPr lang="en-US" sz="4400" dirty="0" err="1" smtClean="0"/>
              <a:t>Pharmachology</a:t>
            </a:r>
            <a:r>
              <a:rPr lang="en-US" sz="4400" dirty="0" smtClean="0"/>
              <a:t> 2015;  </a:t>
            </a:r>
            <a:r>
              <a:rPr lang="en-US" sz="4400" dirty="0" err="1" smtClean="0"/>
              <a:t>Vol</a:t>
            </a:r>
            <a:r>
              <a:rPr lang="en-US" sz="4400" dirty="0" smtClean="0"/>
              <a:t> 47(7):57-177          (SCI-Expanded IF: 0.69)</a:t>
            </a:r>
            <a:endParaRPr lang="en-IN" sz="4400" dirty="0" smtClean="0"/>
          </a:p>
          <a:p>
            <a:pPr marL="742950" lvl="0" indent="-742950" fontAlgn="base">
              <a:buFont typeface="+mj-lt"/>
              <a:buAutoNum type="arabicPeriod" startAt="58"/>
            </a:pPr>
            <a:r>
              <a:rPr lang="en-US" sz="4400" dirty="0" err="1" smtClean="0"/>
              <a:t>Johari</a:t>
            </a:r>
            <a:r>
              <a:rPr lang="en-US" sz="4400" dirty="0" smtClean="0"/>
              <a:t> S , </a:t>
            </a:r>
            <a:r>
              <a:rPr lang="en-US" sz="4400" dirty="0" err="1" smtClean="0"/>
              <a:t>Sinha</a:t>
            </a:r>
            <a:r>
              <a:rPr lang="en-US" sz="4400" dirty="0" smtClean="0"/>
              <a:t> S, </a:t>
            </a:r>
            <a:r>
              <a:rPr lang="en-US" sz="4400" dirty="0" err="1" smtClean="0"/>
              <a:t>Khati</a:t>
            </a:r>
            <a:r>
              <a:rPr lang="en-US" sz="4400" dirty="0" smtClean="0"/>
              <a:t> RS, Sharma A, </a:t>
            </a:r>
            <a:r>
              <a:rPr lang="en-US" sz="4400" dirty="0" err="1" smtClean="0"/>
              <a:t>Ghosh</a:t>
            </a:r>
            <a:r>
              <a:rPr lang="en-US" sz="4400" dirty="0" smtClean="0"/>
              <a:t> A, </a:t>
            </a:r>
            <a:r>
              <a:rPr lang="en-US" sz="4400" dirty="0" err="1" smtClean="0"/>
              <a:t>Sarma</a:t>
            </a:r>
            <a:r>
              <a:rPr lang="en-US" sz="4400" dirty="0" smtClean="0"/>
              <a:t> BP; A Novel In </a:t>
            </a:r>
            <a:r>
              <a:rPr lang="en-US" sz="4400" dirty="0" err="1" smtClean="0"/>
              <a:t>silico</a:t>
            </a:r>
            <a:r>
              <a:rPr lang="en-US" sz="4400" dirty="0" smtClean="0"/>
              <a:t> Study of Kidney Stone Formulations Found in </a:t>
            </a:r>
            <a:r>
              <a:rPr lang="en-US" sz="4400" dirty="0" err="1" smtClean="0"/>
              <a:t>Shusruta</a:t>
            </a:r>
            <a:r>
              <a:rPr lang="en-US" sz="4400" dirty="0" smtClean="0"/>
              <a:t> </a:t>
            </a:r>
            <a:r>
              <a:rPr lang="en-US" sz="4400" dirty="0" err="1" smtClean="0"/>
              <a:t>Samhita</a:t>
            </a:r>
            <a:r>
              <a:rPr lang="en-US" sz="4400" dirty="0" smtClean="0"/>
              <a:t>: An Inception of </a:t>
            </a:r>
            <a:r>
              <a:rPr lang="en-US" sz="4400" dirty="0" err="1" smtClean="0"/>
              <a:t>Ayurinformatics</a:t>
            </a:r>
            <a:r>
              <a:rPr lang="en-US" sz="4400" dirty="0" smtClean="0"/>
              <a:t>[Abstract-AUT-2];Indian Journal of </a:t>
            </a:r>
            <a:r>
              <a:rPr lang="en-US" sz="4400" dirty="0" err="1" smtClean="0"/>
              <a:t>Pharmachology</a:t>
            </a:r>
            <a:r>
              <a:rPr lang="en-US" sz="4400" dirty="0" smtClean="0"/>
              <a:t> 2015;  </a:t>
            </a:r>
            <a:r>
              <a:rPr lang="en-US" sz="4400" dirty="0" err="1" smtClean="0"/>
              <a:t>Vol</a:t>
            </a:r>
            <a:r>
              <a:rPr lang="en-US" sz="4400" dirty="0" smtClean="0"/>
              <a:t> 47(7):57-177    (SCI-Expanded IF: 0.69)</a:t>
            </a:r>
            <a:endParaRPr lang="en-IN" sz="4400" dirty="0" smtClean="0"/>
          </a:p>
          <a:p>
            <a:pPr marL="742950" lvl="0" indent="-742950" fontAlgn="base">
              <a:buFont typeface="+mj-lt"/>
              <a:buAutoNum type="arabicPeriod" startAt="58"/>
            </a:pPr>
            <a:r>
              <a:rPr lang="en-US" sz="4400" dirty="0" smtClean="0"/>
              <a:t>Medhi SP, </a:t>
            </a:r>
            <a:r>
              <a:rPr lang="en-US" sz="4400" dirty="0" err="1" smtClean="0"/>
              <a:t>Sinha</a:t>
            </a:r>
            <a:r>
              <a:rPr lang="en-US" sz="4400" dirty="0" smtClean="0"/>
              <a:t> S,  Singh YJ, Singh J(2014). A Competence Based Load Balancing Algorithm for HPC Enabled Bioinformatics Application", Proceedings of International Conference on Communication and Computing, June 12-14 2014, Elsevier Science and Technology Publications p. 372-378 </a:t>
            </a:r>
            <a:endParaRPr lang="en-IN" sz="4400" dirty="0" smtClean="0"/>
          </a:p>
          <a:p>
            <a:pPr marL="742950" lvl="0" indent="-742950" fontAlgn="base">
              <a:buFont typeface="+mj-lt"/>
              <a:buAutoNum type="arabicPeriod" startAt="58"/>
            </a:pPr>
            <a:r>
              <a:rPr lang="en-US" sz="4400" dirty="0" err="1" smtClean="0"/>
              <a:t>Pegu</a:t>
            </a:r>
            <a:r>
              <a:rPr lang="en-US" sz="4400" dirty="0" smtClean="0"/>
              <a:t> R, </a:t>
            </a:r>
            <a:r>
              <a:rPr lang="en-US" sz="4400" dirty="0" err="1" smtClean="0"/>
              <a:t>Sarma</a:t>
            </a:r>
            <a:r>
              <a:rPr lang="en-US" sz="4400" dirty="0" smtClean="0"/>
              <a:t> BP, </a:t>
            </a:r>
            <a:r>
              <a:rPr lang="en-US" sz="4400" dirty="0" err="1" smtClean="0"/>
              <a:t>Borua</a:t>
            </a:r>
            <a:r>
              <a:rPr lang="en-US" sz="4400" dirty="0" smtClean="0"/>
              <a:t> R, </a:t>
            </a:r>
            <a:r>
              <a:rPr lang="en-US" sz="4400" dirty="0" err="1" smtClean="0"/>
              <a:t>Sinha</a:t>
            </a:r>
            <a:r>
              <a:rPr lang="en-US" sz="4400" dirty="0" smtClean="0"/>
              <a:t> S, </a:t>
            </a:r>
            <a:r>
              <a:rPr lang="en-US" sz="4400" dirty="0" err="1" smtClean="0"/>
              <a:t>Johari</a:t>
            </a:r>
            <a:r>
              <a:rPr lang="en-US" sz="4400" dirty="0" smtClean="0"/>
              <a:t> S , </a:t>
            </a:r>
            <a:r>
              <a:rPr lang="en-US" sz="4400" dirty="0" err="1" smtClean="0"/>
              <a:t>Ghosh</a:t>
            </a:r>
            <a:r>
              <a:rPr lang="en-US" sz="4400" dirty="0" smtClean="0"/>
              <a:t> A; Virtual Screening and Molecular Docking studies for discovery of potent drug candidates among compounds of </a:t>
            </a:r>
            <a:r>
              <a:rPr lang="en-US" sz="4400" dirty="0" err="1" smtClean="0"/>
              <a:t>Adhatoda</a:t>
            </a:r>
            <a:r>
              <a:rPr lang="en-US" sz="4400" dirty="0" smtClean="0"/>
              <a:t> </a:t>
            </a:r>
            <a:r>
              <a:rPr lang="en-US" sz="4400" dirty="0" err="1" smtClean="0"/>
              <a:t>vasica</a:t>
            </a:r>
            <a:r>
              <a:rPr lang="en-US" sz="4400" dirty="0" smtClean="0"/>
              <a:t> against Bronchial Asthma; Indian Journal of Pharmacology , December 2014 , </a:t>
            </a:r>
            <a:r>
              <a:rPr lang="en-US" sz="4400" dirty="0" err="1" smtClean="0"/>
              <a:t>Vol</a:t>
            </a:r>
            <a:r>
              <a:rPr lang="en-US" sz="4400" dirty="0" smtClean="0"/>
              <a:t> 46(Supplement):S37 </a:t>
            </a:r>
            <a:endParaRPr lang="en-IN" sz="4400" dirty="0" smtClean="0"/>
          </a:p>
          <a:p>
            <a:pPr marL="742950" lvl="0" indent="-742950" fontAlgn="base">
              <a:buFont typeface="+mj-lt"/>
              <a:buAutoNum type="arabicPeriod" startAt="58"/>
            </a:pPr>
            <a:r>
              <a:rPr lang="en-US" sz="4400" dirty="0" smtClean="0"/>
              <a:t>Jana C, </a:t>
            </a:r>
            <a:r>
              <a:rPr lang="en-US" sz="4400" dirty="0" err="1" smtClean="0"/>
              <a:t>Chaturvedi</a:t>
            </a:r>
            <a:r>
              <a:rPr lang="en-US" sz="4400" dirty="0" smtClean="0"/>
              <a:t> I, </a:t>
            </a:r>
            <a:r>
              <a:rPr lang="en-US" sz="4400" dirty="0" err="1" smtClean="0"/>
              <a:t>Robine</a:t>
            </a:r>
            <a:r>
              <a:rPr lang="en-US" sz="4400" dirty="0" smtClean="0"/>
              <a:t> O, </a:t>
            </a:r>
            <a:r>
              <a:rPr lang="en-US" sz="4400" dirty="0" err="1" smtClean="0"/>
              <a:t>Sinha</a:t>
            </a:r>
            <a:r>
              <a:rPr lang="en-US" sz="4400" dirty="0" smtClean="0"/>
              <a:t> S, Nigam A, Sharma A ; Finding Natural Inhibitor for NS3 Protease Enzyme from Dengue Virus via Molecular Modeling; International Journal of Basic and Applied Biology 2014;  2(3): 124-129</a:t>
            </a:r>
            <a:endParaRPr lang="en-IN" sz="4400" dirty="0" smtClean="0"/>
          </a:p>
          <a:p>
            <a:pPr marL="742950" lvl="0" indent="-742950" fontAlgn="base">
              <a:buFont typeface="+mj-lt"/>
              <a:buAutoNum type="arabicPeriod" startAt="58"/>
            </a:pPr>
            <a:r>
              <a:rPr lang="en-US" sz="4400" dirty="0" err="1" smtClean="0"/>
              <a:t>Yim</a:t>
            </a:r>
            <a:r>
              <a:rPr lang="en-US" sz="4400" dirty="0" smtClean="0"/>
              <a:t> M, </a:t>
            </a:r>
            <a:r>
              <a:rPr lang="en-US" sz="4400" dirty="0" err="1" smtClean="0"/>
              <a:t>Sarma</a:t>
            </a:r>
            <a:r>
              <a:rPr lang="en-US" sz="4400" dirty="0" smtClean="0"/>
              <a:t> BP, </a:t>
            </a:r>
            <a:r>
              <a:rPr lang="en-US" sz="4400" dirty="0" err="1" smtClean="0"/>
              <a:t>Sinha</a:t>
            </a:r>
            <a:r>
              <a:rPr lang="en-US" sz="4400" dirty="0" smtClean="0"/>
              <a:t> S, Deka H, Deka H, </a:t>
            </a:r>
            <a:r>
              <a:rPr lang="en-US" sz="4400" dirty="0" err="1" smtClean="0"/>
              <a:t>Parida</a:t>
            </a:r>
            <a:r>
              <a:rPr lang="en-US" sz="4400" dirty="0" smtClean="0"/>
              <a:t> P, </a:t>
            </a:r>
            <a:r>
              <a:rPr lang="en-US" sz="4400" dirty="0" err="1" smtClean="0"/>
              <a:t>Ghosh</a:t>
            </a:r>
            <a:r>
              <a:rPr lang="en-US" sz="4400" dirty="0" smtClean="0"/>
              <a:t> A and </a:t>
            </a:r>
            <a:r>
              <a:rPr lang="en-US" sz="4400" dirty="0" err="1" smtClean="0"/>
              <a:t>Johari</a:t>
            </a:r>
            <a:r>
              <a:rPr lang="en-US" sz="4400" dirty="0" smtClean="0"/>
              <a:t> S. Exploring the Possible Mechanism of </a:t>
            </a:r>
            <a:r>
              <a:rPr lang="en-US" sz="4400" dirty="0" err="1" smtClean="0"/>
              <a:t>Albizzia</a:t>
            </a:r>
            <a:r>
              <a:rPr lang="en-US" sz="4400" dirty="0" smtClean="0"/>
              <a:t> </a:t>
            </a:r>
            <a:r>
              <a:rPr lang="en-US" sz="4400" dirty="0" err="1" smtClean="0"/>
              <a:t>Lebbeck</a:t>
            </a:r>
            <a:r>
              <a:rPr lang="en-US" sz="4400" dirty="0" smtClean="0"/>
              <a:t> Components Binding With Drug Targets of Bronchial Asthma –An </a:t>
            </a:r>
            <a:r>
              <a:rPr lang="en-US" sz="4400" dirty="0" err="1" smtClean="0"/>
              <a:t>Insilico</a:t>
            </a:r>
            <a:r>
              <a:rPr lang="en-US" sz="4400" dirty="0" smtClean="0"/>
              <a:t> and Clinical Analysis. </a:t>
            </a:r>
            <a:r>
              <a:rPr lang="en-US" sz="4400" dirty="0" err="1" smtClean="0"/>
              <a:t>Int</a:t>
            </a:r>
            <a:r>
              <a:rPr lang="en-US" sz="4400" dirty="0" smtClean="0"/>
              <a:t> J </a:t>
            </a:r>
            <a:r>
              <a:rPr lang="en-US" sz="4400" dirty="0" err="1" smtClean="0"/>
              <a:t>Pharm</a:t>
            </a:r>
            <a:r>
              <a:rPr lang="en-US" sz="4400" dirty="0" smtClean="0"/>
              <a:t> </a:t>
            </a:r>
            <a:r>
              <a:rPr lang="en-US" sz="4400" dirty="0" err="1" smtClean="0"/>
              <a:t>Sci</a:t>
            </a:r>
            <a:r>
              <a:rPr lang="en-US" sz="4400" dirty="0" smtClean="0"/>
              <a:t> Res  2014; 5(11): 5040-495  (Impact Factor: 2.42)</a:t>
            </a:r>
            <a:endParaRPr lang="en-IN" sz="4400" dirty="0" smtClean="0"/>
          </a:p>
          <a:p>
            <a:pPr marL="742950" lvl="0" indent="-742950" fontAlgn="base">
              <a:buFont typeface="+mj-lt"/>
              <a:buAutoNum type="arabicPeriod" startAt="58"/>
            </a:pPr>
            <a:r>
              <a:rPr lang="en-US" sz="4400" dirty="0" smtClean="0"/>
              <a:t>Deka HJ, </a:t>
            </a:r>
            <a:r>
              <a:rPr lang="en-US" sz="4400" dirty="0" err="1" smtClean="0"/>
              <a:t>Johari</a:t>
            </a:r>
            <a:r>
              <a:rPr lang="en-US" sz="4400" dirty="0" smtClean="0"/>
              <a:t> S, </a:t>
            </a:r>
            <a:r>
              <a:rPr lang="en-US" sz="4400" dirty="0" err="1" smtClean="0"/>
              <a:t>Sinha</a:t>
            </a:r>
            <a:r>
              <a:rPr lang="en-US" sz="4400" dirty="0" smtClean="0"/>
              <a:t> S, Molecular Interaction Studies of the </a:t>
            </a:r>
            <a:r>
              <a:rPr lang="en-US" sz="4400" dirty="0" err="1" smtClean="0"/>
              <a:t>Ligands</a:t>
            </a:r>
            <a:r>
              <a:rPr lang="en-US" sz="4400" dirty="0" smtClean="0"/>
              <a:t> found in </a:t>
            </a:r>
            <a:r>
              <a:rPr lang="en-US" sz="4400" dirty="0" err="1" smtClean="0"/>
              <a:t>Selaginella</a:t>
            </a:r>
            <a:r>
              <a:rPr lang="en-US" sz="4400" dirty="0" smtClean="0"/>
              <a:t> </a:t>
            </a:r>
            <a:r>
              <a:rPr lang="en-US" sz="4400" dirty="0" err="1" smtClean="0"/>
              <a:t>moellendroffi</a:t>
            </a:r>
            <a:r>
              <a:rPr lang="en-US" sz="4400" dirty="0" smtClean="0"/>
              <a:t> with EGFR - a CADD Approach in Search of Drugs for Non-Small Cell Lung Cancer, Interdisciplinary Approach to Biological Sciences Research and Sustainable Development, Department of Botany, </a:t>
            </a:r>
            <a:r>
              <a:rPr lang="en-US" sz="4400" dirty="0" err="1" smtClean="0"/>
              <a:t>Bahona</a:t>
            </a:r>
            <a:r>
              <a:rPr lang="en-US" sz="4400" dirty="0" smtClean="0"/>
              <a:t> College 2014, p. 299-314</a:t>
            </a:r>
            <a:endParaRPr lang="en-IN" sz="4400" dirty="0" smtClean="0"/>
          </a:p>
          <a:p>
            <a:pPr marL="742950" lvl="0" indent="-742950" fontAlgn="base">
              <a:buFont typeface="+mj-lt"/>
              <a:buAutoNum type="arabicPeriod" startAt="58"/>
            </a:pPr>
            <a:r>
              <a:rPr lang="en-US" sz="4400" dirty="0" err="1" smtClean="0"/>
              <a:t>Sinha</a:t>
            </a:r>
            <a:r>
              <a:rPr lang="en-US" sz="4400" dirty="0" smtClean="0"/>
              <a:t> S, Das PS, </a:t>
            </a:r>
            <a:r>
              <a:rPr lang="en-US" sz="4400" dirty="0" err="1" smtClean="0"/>
              <a:t>Chakraborty</a:t>
            </a:r>
            <a:r>
              <a:rPr lang="en-US" sz="4400" dirty="0" smtClean="0"/>
              <a:t> S, Dutta P, Deori BP.  An open source library for Anesthesia - A package under </a:t>
            </a:r>
            <a:r>
              <a:rPr lang="en-US" sz="4400" dirty="0" err="1" smtClean="0"/>
              <a:t>Medi</a:t>
            </a:r>
            <a:r>
              <a:rPr lang="en-US" sz="4400" dirty="0" smtClean="0"/>
              <a:t> Java", Proceedings of IEEE Indian Conference on Medical Informatics and Telemedicine (ICMIT), 28-30 March, 2013 , IIT Kharagpur, p.33-38</a:t>
            </a:r>
            <a:endParaRPr lang="en-IN" sz="4400" dirty="0" smtClean="0"/>
          </a:p>
          <a:p>
            <a:pPr marL="742950" lvl="0" indent="-742950" fontAlgn="base">
              <a:buFont typeface="+mj-lt"/>
              <a:buAutoNum type="arabicPeriod" startAt="58"/>
            </a:pPr>
            <a:r>
              <a:rPr lang="en-US" sz="4400" dirty="0" err="1" smtClean="0"/>
              <a:t>Johari</a:t>
            </a:r>
            <a:r>
              <a:rPr lang="en-US" sz="4400" dirty="0" smtClean="0"/>
              <a:t>  S, </a:t>
            </a:r>
            <a:r>
              <a:rPr lang="en-US" sz="4400" dirty="0" err="1" smtClean="0"/>
              <a:t>Dey</a:t>
            </a:r>
            <a:r>
              <a:rPr lang="en-US" sz="4400" dirty="0" smtClean="0"/>
              <a:t> P, Sharma A, </a:t>
            </a:r>
            <a:r>
              <a:rPr lang="en-US" sz="4400" dirty="0" err="1" smtClean="0"/>
              <a:t>Sinha</a:t>
            </a:r>
            <a:r>
              <a:rPr lang="en-US" sz="4400" dirty="0" smtClean="0"/>
              <a:t> S, </a:t>
            </a:r>
            <a:r>
              <a:rPr lang="en-US" sz="4400" dirty="0" err="1" smtClean="0"/>
              <a:t>Narain</a:t>
            </a:r>
            <a:r>
              <a:rPr lang="en-US" sz="4400" dirty="0" smtClean="0"/>
              <a:t> K, </a:t>
            </a:r>
            <a:r>
              <a:rPr lang="en-US" sz="4400" dirty="0" err="1" smtClean="0"/>
              <a:t>Barua</a:t>
            </a:r>
            <a:r>
              <a:rPr lang="en-US" sz="4400" dirty="0" smtClean="0"/>
              <a:t> NC. Flux Balance Analysis: An In </a:t>
            </a:r>
            <a:r>
              <a:rPr lang="en-US" sz="4400" dirty="0" err="1" smtClean="0"/>
              <a:t>Silico</a:t>
            </a:r>
            <a:r>
              <a:rPr lang="en-US" sz="4400" dirty="0" smtClean="0"/>
              <a:t> Analysis Of Staphylococcus </a:t>
            </a:r>
            <a:r>
              <a:rPr lang="en-US" sz="4400" dirty="0" err="1" smtClean="0"/>
              <a:t>aureus</a:t>
            </a:r>
            <a:r>
              <a:rPr lang="en-US" sz="4400" dirty="0" smtClean="0"/>
              <a:t> Cell Wall Biosynthesis Pathway Metabolism, Proceedings of International Conference on Machine Intelligence and Research Advancement (ICMIRA), SMVDU, KATRA, 21-23 December 2013,  p. 635-640	</a:t>
            </a:r>
            <a:endParaRPr lang="en-IN" sz="4400" dirty="0" smtClean="0"/>
          </a:p>
          <a:p>
            <a:pPr marL="742950" lvl="0" indent="-742950" fontAlgn="base">
              <a:buFont typeface="+mj-lt"/>
              <a:buAutoNum type="arabicPeriod" startAt="58"/>
            </a:pPr>
            <a:r>
              <a:rPr lang="en-US" sz="4400" dirty="0" err="1" smtClean="0"/>
              <a:t>Yim</a:t>
            </a:r>
            <a:r>
              <a:rPr lang="en-US" sz="4400" dirty="0" smtClean="0"/>
              <a:t> M , </a:t>
            </a:r>
            <a:r>
              <a:rPr lang="en-US" sz="4400" dirty="0" err="1" smtClean="0"/>
              <a:t>Sarma</a:t>
            </a:r>
            <a:r>
              <a:rPr lang="en-US" sz="4400" dirty="0" smtClean="0"/>
              <a:t> BP, </a:t>
            </a:r>
            <a:r>
              <a:rPr lang="en-US" sz="4400" dirty="0" err="1" smtClean="0"/>
              <a:t>Johari</a:t>
            </a:r>
            <a:r>
              <a:rPr lang="en-US" sz="4400" dirty="0" smtClean="0"/>
              <a:t> S , </a:t>
            </a:r>
            <a:r>
              <a:rPr lang="en-US" sz="4400" dirty="0" err="1" smtClean="0"/>
              <a:t>Sinha</a:t>
            </a:r>
            <a:r>
              <a:rPr lang="en-US" sz="4400" dirty="0" smtClean="0"/>
              <a:t> S , Deka H , Deka H ,  </a:t>
            </a:r>
            <a:r>
              <a:rPr lang="en-US" sz="4400" dirty="0" err="1" smtClean="0"/>
              <a:t>Sarma</a:t>
            </a:r>
            <a:r>
              <a:rPr lang="en-US" sz="4400" dirty="0" smtClean="0"/>
              <a:t> J ; </a:t>
            </a:r>
            <a:r>
              <a:rPr lang="en-US" sz="4400" dirty="0" err="1" smtClean="0"/>
              <a:t>Ligand</a:t>
            </a:r>
            <a:r>
              <a:rPr lang="en-US" sz="4400" dirty="0" smtClean="0"/>
              <a:t> binding studies of identified target protein responsible for </a:t>
            </a:r>
            <a:r>
              <a:rPr lang="en-US" sz="4400" dirty="0" err="1" smtClean="0"/>
              <a:t>Tamaka</a:t>
            </a:r>
            <a:r>
              <a:rPr lang="en-US" sz="4400" dirty="0" smtClean="0"/>
              <a:t> </a:t>
            </a:r>
            <a:r>
              <a:rPr lang="en-US" sz="4400" dirty="0" err="1" smtClean="0"/>
              <a:t>Swasa</a:t>
            </a:r>
            <a:r>
              <a:rPr lang="en-US" sz="4400" dirty="0" smtClean="0"/>
              <a:t> (bronchial asthma) with compounds of </a:t>
            </a:r>
            <a:r>
              <a:rPr lang="en-US" sz="4400" dirty="0" err="1" smtClean="0"/>
              <a:t>Shirish</a:t>
            </a:r>
            <a:r>
              <a:rPr lang="en-US" sz="4400" dirty="0" smtClean="0"/>
              <a:t> -  an In </a:t>
            </a:r>
            <a:r>
              <a:rPr lang="en-US" sz="4400" dirty="0" err="1" smtClean="0"/>
              <a:t>Silico</a:t>
            </a:r>
            <a:r>
              <a:rPr lang="en-US" sz="4400" dirty="0" smtClean="0"/>
              <a:t> Approach; Journal of </a:t>
            </a:r>
            <a:r>
              <a:rPr lang="en-US" sz="4400" dirty="0" err="1" smtClean="0"/>
              <a:t>Ayurveda</a:t>
            </a:r>
            <a:r>
              <a:rPr lang="en-US" sz="4400" dirty="0" smtClean="0"/>
              <a:t> and Integrative Medicine  2013; 4 (5)  (Supplement):13 </a:t>
            </a:r>
            <a:endParaRPr lang="en-IN" sz="4400" dirty="0" smtClean="0"/>
          </a:p>
          <a:p>
            <a:pPr marL="742950" lvl="0" indent="-742950" fontAlgn="base">
              <a:buFont typeface="+mj-lt"/>
              <a:buAutoNum type="arabicPeriod" startAt="58"/>
            </a:pPr>
            <a:r>
              <a:rPr lang="en-US" sz="4400" dirty="0" err="1" smtClean="0"/>
              <a:t>Sinha</a:t>
            </a:r>
            <a:r>
              <a:rPr lang="en-US" sz="4400" dirty="0" smtClean="0"/>
              <a:t>  S. Core temperature depends on the processing load of the core and the temperature of adjacent core-A Regression Analysis. Communications in Computer and Information Science Springer 2012; 269: 44–50</a:t>
            </a:r>
            <a:endParaRPr lang="en-IN" sz="4400" dirty="0" smtClean="0"/>
          </a:p>
          <a:p>
            <a:pPr marL="742950" lvl="0" indent="-742950" fontAlgn="base">
              <a:buFont typeface="+mj-lt"/>
              <a:buAutoNum type="arabicPeriod" startAt="58"/>
            </a:pPr>
            <a:r>
              <a:rPr lang="en-US" sz="4400" dirty="0" err="1" smtClean="0"/>
              <a:t>Chakraborty</a:t>
            </a:r>
            <a:r>
              <a:rPr lang="en-US" sz="4400" dirty="0" smtClean="0"/>
              <a:t> S, </a:t>
            </a:r>
            <a:r>
              <a:rPr lang="en-US" sz="4400" dirty="0" err="1" smtClean="0"/>
              <a:t>Sinha</a:t>
            </a:r>
            <a:r>
              <a:rPr lang="en-US" sz="4400" dirty="0" smtClean="0"/>
              <a:t> S, </a:t>
            </a:r>
            <a:r>
              <a:rPr lang="en-US" sz="4400" dirty="0" err="1" smtClean="0"/>
              <a:t>Johari</a:t>
            </a:r>
            <a:r>
              <a:rPr lang="en-US" sz="4400" dirty="0" smtClean="0"/>
              <a:t> S , Dutta P, Design and Development of Software for managing data for Protein-</a:t>
            </a:r>
            <a:r>
              <a:rPr lang="en-US" sz="4400" dirty="0" err="1" smtClean="0"/>
              <a:t>Ligand</a:t>
            </a:r>
            <a:r>
              <a:rPr lang="en-US" sz="4400" dirty="0" smtClean="0"/>
              <a:t> Docking Studies, International Journal of Science and Applied Information Technology 2012; 1(1) : 25-29</a:t>
            </a:r>
            <a:endParaRPr lang="en-IN" sz="4400" dirty="0" smtClean="0"/>
          </a:p>
          <a:p>
            <a:pPr marL="742950" lvl="0" indent="-742950" fontAlgn="base">
              <a:buFont typeface="+mj-lt"/>
              <a:buAutoNum type="arabicPeriod" startAt="58"/>
            </a:pPr>
            <a:r>
              <a:rPr lang="en-US" sz="4400" dirty="0" err="1" smtClean="0"/>
              <a:t>Sinha</a:t>
            </a:r>
            <a:r>
              <a:rPr lang="en-US" sz="4400" dirty="0" smtClean="0"/>
              <a:t> S, Das PS, </a:t>
            </a:r>
            <a:r>
              <a:rPr lang="en-US" sz="4400" dirty="0" err="1" smtClean="0"/>
              <a:t>Chakraborty</a:t>
            </a:r>
            <a:r>
              <a:rPr lang="en-US" sz="4400" dirty="0" smtClean="0"/>
              <a:t> S, Dutta P, Deori BP, Inception of </a:t>
            </a:r>
            <a:r>
              <a:rPr lang="en-US" sz="4400" dirty="0" err="1" smtClean="0"/>
              <a:t>Medi</a:t>
            </a:r>
            <a:r>
              <a:rPr lang="en-US" sz="4400" dirty="0" smtClean="0"/>
              <a:t> Java: An Open Source Library for Medical Science. International Journal of Applied Information Systems 2012 3(2):38-44</a:t>
            </a:r>
            <a:endParaRPr lang="en-IN" sz="4400" dirty="0" smtClean="0"/>
          </a:p>
          <a:p>
            <a:pPr marL="742950" lvl="0" indent="-742950" fontAlgn="base">
              <a:buFont typeface="+mj-lt"/>
              <a:buAutoNum type="arabicPeriod" startAt="58"/>
            </a:pPr>
            <a:r>
              <a:rPr lang="en-US" sz="4400" dirty="0" err="1" smtClean="0"/>
              <a:t>Sinha</a:t>
            </a:r>
            <a:r>
              <a:rPr lang="en-US" sz="4400" dirty="0" smtClean="0"/>
              <a:t> S, </a:t>
            </a:r>
            <a:r>
              <a:rPr lang="en-US" sz="4400" dirty="0" err="1" smtClean="0"/>
              <a:t>Johari</a:t>
            </a:r>
            <a:r>
              <a:rPr lang="en-US" sz="4400" dirty="0" smtClean="0"/>
              <a:t> S, Gupta K, Bora S. Protein </a:t>
            </a:r>
            <a:r>
              <a:rPr lang="en-US" sz="4400" dirty="0" err="1" smtClean="0"/>
              <a:t>ligand</a:t>
            </a:r>
            <a:r>
              <a:rPr lang="en-US" sz="4400" dirty="0" smtClean="0"/>
              <a:t> interaction studies of DJ-1 protein responsible for Parkinson’s disease and chemical analogues of </a:t>
            </a:r>
            <a:r>
              <a:rPr lang="en-US" sz="4400" dirty="0" err="1" smtClean="0"/>
              <a:t>Bacopa</a:t>
            </a:r>
            <a:r>
              <a:rPr lang="en-US" sz="4400" dirty="0" smtClean="0"/>
              <a:t> </a:t>
            </a:r>
            <a:r>
              <a:rPr lang="en-US" sz="4400" dirty="0" err="1" smtClean="0"/>
              <a:t>monnieri</a:t>
            </a:r>
            <a:r>
              <a:rPr lang="en-US" sz="4400" dirty="0" smtClean="0"/>
              <a:t> (</a:t>
            </a:r>
            <a:r>
              <a:rPr lang="en-US" sz="4400" dirty="0" err="1" smtClean="0"/>
              <a:t>Brahmi</a:t>
            </a:r>
            <a:r>
              <a:rPr lang="en-US" sz="4400" dirty="0" smtClean="0"/>
              <a:t>) compounds. Communications in Computer and Information Science Springer 2012;  269: 44–50</a:t>
            </a:r>
            <a:endParaRPr lang="en-IN" sz="44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554683"/>
          </a:xfrm>
        </p:spPr>
        <p:txBody>
          <a:bodyPr>
            <a:noAutofit/>
          </a:bodyPr>
          <a:lstStyle/>
          <a:p>
            <a:pPr lvl="0" fontAlgn="base">
              <a:buFont typeface="+mj-lt"/>
              <a:buAutoNum type="arabicPeriod" startAt="72"/>
            </a:pPr>
            <a:r>
              <a:rPr lang="en-US" sz="1100" dirty="0" smtClean="0"/>
              <a:t>Design and Development of Software for managing data for Protein-</a:t>
            </a:r>
            <a:r>
              <a:rPr lang="en-US" sz="1100" dirty="0" err="1" smtClean="0"/>
              <a:t>Ligand</a:t>
            </a:r>
            <a:r>
              <a:rPr lang="en-US" sz="1100" dirty="0" smtClean="0"/>
              <a:t> Docking </a:t>
            </a:r>
            <a:r>
              <a:rPr lang="en-US" sz="1100" dirty="0" err="1" smtClean="0"/>
              <a:t>Studies.Supriya</a:t>
            </a:r>
            <a:r>
              <a:rPr lang="en-US" sz="1100" dirty="0" smtClean="0"/>
              <a:t> </a:t>
            </a:r>
            <a:r>
              <a:rPr lang="en-US" sz="1100" dirty="0" err="1" smtClean="0"/>
              <a:t>Chakraborty</a:t>
            </a:r>
            <a:r>
              <a:rPr lang="en-US" sz="1100" dirty="0" smtClean="0"/>
              <a:t>, Subrata </a:t>
            </a:r>
            <a:r>
              <a:rPr lang="en-US" sz="1100" dirty="0" err="1" smtClean="0"/>
              <a:t>Sinha</a:t>
            </a:r>
            <a:r>
              <a:rPr lang="en-US" sz="1100" dirty="0" smtClean="0"/>
              <a:t>, </a:t>
            </a:r>
            <a:r>
              <a:rPr lang="de-DE" sz="1100" i="1" dirty="0" smtClean="0"/>
              <a:t>Surabhi Johari</a:t>
            </a:r>
            <a:r>
              <a:rPr lang="en-US" sz="1100" dirty="0" smtClean="0"/>
              <a:t> , </a:t>
            </a:r>
            <a:r>
              <a:rPr lang="en-US" sz="1100" dirty="0" err="1" smtClean="0"/>
              <a:t>Pallavi</a:t>
            </a:r>
            <a:r>
              <a:rPr lang="en-US" sz="1100" dirty="0" smtClean="0"/>
              <a:t> Dutta, International Journal of </a:t>
            </a:r>
            <a:r>
              <a:rPr lang="en-US" sz="1100" dirty="0" err="1" smtClean="0"/>
              <a:t>Johari</a:t>
            </a:r>
            <a:r>
              <a:rPr lang="en-US" sz="1100" dirty="0" smtClean="0"/>
              <a:t>  S, </a:t>
            </a:r>
            <a:r>
              <a:rPr lang="en-US" sz="1100" dirty="0" err="1" smtClean="0"/>
              <a:t>Sinha</a:t>
            </a:r>
            <a:r>
              <a:rPr lang="en-US" sz="1100" dirty="0" smtClean="0"/>
              <a:t> S, Bora S, </a:t>
            </a:r>
            <a:r>
              <a:rPr lang="en-US" sz="1100" dirty="0" err="1" smtClean="0"/>
              <a:t>Biswas</a:t>
            </a:r>
            <a:r>
              <a:rPr lang="en-US" sz="1100" dirty="0" smtClean="0"/>
              <a:t> S, Gupta K. </a:t>
            </a:r>
            <a:r>
              <a:rPr lang="en-US" sz="1100" dirty="0" err="1" smtClean="0"/>
              <a:t>Ligand</a:t>
            </a:r>
            <a:r>
              <a:rPr lang="en-US" sz="1100" dirty="0" smtClean="0"/>
              <a:t> binding studies of </a:t>
            </a:r>
            <a:r>
              <a:rPr lang="en-US" sz="1100" dirty="0" err="1" smtClean="0"/>
              <a:t>Caspase</a:t>
            </a:r>
            <a:r>
              <a:rPr lang="en-US" sz="1100" dirty="0" smtClean="0"/>
              <a:t> 3 protein with compounds of </a:t>
            </a:r>
            <a:r>
              <a:rPr lang="en-US" sz="1100" dirty="0" err="1" smtClean="0"/>
              <a:t>Bacopa</a:t>
            </a:r>
            <a:r>
              <a:rPr lang="en-US" sz="1100" dirty="0" smtClean="0"/>
              <a:t> </a:t>
            </a:r>
            <a:r>
              <a:rPr lang="en-US" sz="1100" dirty="0" err="1" smtClean="0"/>
              <a:t>monneri</a:t>
            </a:r>
            <a:r>
              <a:rPr lang="en-US" sz="1100" dirty="0" smtClean="0"/>
              <a:t> - A target protein responsible for Alzheimer's disease (AD). Communications in Computer and Information Science 269 Springer 2012; 269: 37-43</a:t>
            </a:r>
            <a:r>
              <a:rPr lang="en-IN" sz="1100" dirty="0" smtClean="0"/>
              <a:t> </a:t>
            </a:r>
          </a:p>
          <a:p>
            <a:pPr fontAlgn="base">
              <a:buFont typeface="+mj-lt"/>
              <a:buAutoNum type="arabicPeriod" startAt="72"/>
            </a:pPr>
            <a:r>
              <a:rPr lang="en-IN" sz="1100" dirty="0" smtClean="0"/>
              <a:t>Garden rue inhibits the </a:t>
            </a:r>
            <a:r>
              <a:rPr lang="en-IN" sz="1100" dirty="0" err="1" smtClean="0"/>
              <a:t>arachidonic</a:t>
            </a:r>
            <a:r>
              <a:rPr lang="en-IN" sz="1100" dirty="0" smtClean="0"/>
              <a:t> acid pathway, scavenges free radicals, and elevates FRAP: role in inflammation</a:t>
            </a:r>
            <a:r>
              <a:rPr lang="en-US" sz="1100" dirty="0" smtClean="0"/>
              <a:t>; MS </a:t>
            </a:r>
            <a:r>
              <a:rPr lang="en-US" sz="1100" dirty="0" err="1" smtClean="0"/>
              <a:t>Kataki</a:t>
            </a:r>
            <a:r>
              <a:rPr lang="en-US" sz="1100" dirty="0" smtClean="0"/>
              <a:t>, BB </a:t>
            </a:r>
            <a:r>
              <a:rPr lang="en-US" sz="1100" dirty="0" err="1" smtClean="0"/>
              <a:t>Kakoti</a:t>
            </a:r>
            <a:r>
              <a:rPr lang="en-US" sz="1100" dirty="0" smtClean="0"/>
              <a:t>, B Bhuyan, A </a:t>
            </a:r>
            <a:r>
              <a:rPr lang="en-US" sz="1100" dirty="0" err="1" smtClean="0"/>
              <a:t>Rajkumari</a:t>
            </a:r>
            <a:r>
              <a:rPr lang="en-US" sz="1100" dirty="0" smtClean="0"/>
              <a:t>, P </a:t>
            </a:r>
            <a:r>
              <a:rPr lang="en-US" sz="1100" dirty="0" err="1" smtClean="0"/>
              <a:t>Rajak</a:t>
            </a:r>
            <a:r>
              <a:rPr lang="en-US" sz="1100" dirty="0" smtClean="0"/>
              <a:t>; Chinese journal of natural medicines 12 (3), 172-179 “.” </a:t>
            </a:r>
            <a:r>
              <a:rPr lang="en-US" sz="1100" i="1" dirty="0" smtClean="0"/>
              <a:t>IJPPS</a:t>
            </a:r>
            <a:r>
              <a:rPr lang="en-US" sz="1100" dirty="0" smtClean="0"/>
              <a:t>; 6: 6, 2014 pp. 558-562</a:t>
            </a:r>
            <a:r>
              <a:rPr lang="en-US" sz="1100" i="1" dirty="0" smtClean="0"/>
              <a:t> </a:t>
            </a:r>
            <a:r>
              <a:rPr lang="it-IT" sz="1100" dirty="0" smtClean="0"/>
              <a:t>.Elesevier (Impact Factor 1.59)</a:t>
            </a:r>
            <a:endParaRPr lang="en-IN" sz="1100" dirty="0" smtClean="0"/>
          </a:p>
          <a:p>
            <a:pPr lvl="0" fontAlgn="base">
              <a:buFont typeface="+mj-lt"/>
              <a:buAutoNum type="arabicPeriod" startAt="72"/>
            </a:pPr>
            <a:r>
              <a:rPr lang="en-US" sz="1100" dirty="0" err="1" smtClean="0"/>
              <a:t>Pharmacophore</a:t>
            </a:r>
            <a:r>
              <a:rPr lang="en-US" sz="1100" dirty="0" smtClean="0"/>
              <a:t> Modeling, Virtual Screening And Molecular Docking Studies For Discovery Of Novel Inhibitors Against Staphylococcal Infections</a:t>
            </a:r>
            <a:r>
              <a:rPr lang="en-US" sz="1100" i="1" dirty="0" smtClean="0"/>
              <a:t> . </a:t>
            </a:r>
            <a:r>
              <a:rPr lang="en-US" sz="1100" i="1" dirty="0" err="1" smtClean="0"/>
              <a:t>Surabhi</a:t>
            </a:r>
            <a:r>
              <a:rPr lang="en-US" sz="1100" i="1" dirty="0" smtClean="0"/>
              <a:t> </a:t>
            </a:r>
            <a:r>
              <a:rPr lang="en-US" sz="1100" i="1" dirty="0" err="1" smtClean="0"/>
              <a:t>Johari</a:t>
            </a:r>
            <a:r>
              <a:rPr lang="en-US" sz="1100" dirty="0" smtClean="0"/>
              <a:t>, </a:t>
            </a:r>
            <a:r>
              <a:rPr lang="en-US" sz="1100" dirty="0" err="1" smtClean="0"/>
              <a:t>Panchamita</a:t>
            </a:r>
            <a:r>
              <a:rPr lang="en-US" sz="1100" dirty="0" smtClean="0"/>
              <a:t> </a:t>
            </a:r>
            <a:r>
              <a:rPr lang="en-US" sz="1100" dirty="0" err="1" smtClean="0"/>
              <a:t>Basumatary</a:t>
            </a:r>
            <a:r>
              <a:rPr lang="en-US" sz="1100" dirty="0" smtClean="0"/>
              <a:t>, </a:t>
            </a:r>
            <a:r>
              <a:rPr lang="en-US" sz="1100" dirty="0" err="1" smtClean="0"/>
              <a:t>Kanwar</a:t>
            </a:r>
            <a:r>
              <a:rPr lang="en-US" sz="1100" dirty="0" smtClean="0"/>
              <a:t> </a:t>
            </a:r>
            <a:r>
              <a:rPr lang="en-US" sz="1100" dirty="0" err="1" smtClean="0"/>
              <a:t>Narain</a:t>
            </a:r>
            <a:r>
              <a:rPr lang="en-US" sz="1100" dirty="0" smtClean="0"/>
              <a:t>, </a:t>
            </a:r>
            <a:r>
              <a:rPr lang="en-US" sz="1100" dirty="0" err="1" smtClean="0"/>
              <a:t>Pratap</a:t>
            </a:r>
            <a:r>
              <a:rPr lang="en-US" sz="1100" dirty="0" smtClean="0"/>
              <a:t> </a:t>
            </a:r>
            <a:r>
              <a:rPr lang="en-US" sz="1100" dirty="0" err="1" smtClean="0"/>
              <a:t>Parida</a:t>
            </a:r>
            <a:r>
              <a:rPr lang="en-US" sz="1100" dirty="0" smtClean="0"/>
              <a:t>, </a:t>
            </a:r>
            <a:r>
              <a:rPr lang="en-US" sz="1100" dirty="0" err="1" smtClean="0"/>
              <a:t>N.C.Barua</a:t>
            </a:r>
            <a:r>
              <a:rPr lang="en-US" sz="1100" dirty="0" smtClean="0"/>
              <a:t>, </a:t>
            </a:r>
            <a:r>
              <a:rPr lang="en-US" sz="1100" dirty="0" err="1" smtClean="0"/>
              <a:t>Ligand-Based,</a:t>
            </a:r>
            <a:r>
              <a:rPr lang="en-US" sz="1100" i="1" dirty="0" err="1" smtClean="0"/>
              <a:t>International</a:t>
            </a:r>
            <a:r>
              <a:rPr lang="en-US" sz="1100" i="1" dirty="0" smtClean="0"/>
              <a:t> Conference On Machine Intelligence Research And Advancement</a:t>
            </a:r>
            <a:r>
              <a:rPr lang="en-US" sz="1100" dirty="0" smtClean="0"/>
              <a:t>, IEEE 2013, ISSN: 978-0-7695-5013-8 ,Pp. 628-634. </a:t>
            </a:r>
            <a:endParaRPr lang="en-IN" sz="1100" dirty="0" smtClean="0"/>
          </a:p>
          <a:p>
            <a:pPr lvl="0" fontAlgn="base">
              <a:buFont typeface="+mj-lt"/>
              <a:buAutoNum type="arabicPeriod" startAt="72"/>
            </a:pPr>
            <a:r>
              <a:rPr lang="en-US" sz="1100" dirty="0" smtClean="0"/>
              <a:t>Flux Balance Analysis: An </a:t>
            </a:r>
            <a:r>
              <a:rPr lang="en-US" sz="1100" dirty="0" err="1" smtClean="0"/>
              <a:t>Insilico</a:t>
            </a:r>
            <a:r>
              <a:rPr lang="en-US" sz="1100" dirty="0" smtClean="0"/>
              <a:t> Analysis Of </a:t>
            </a:r>
            <a:r>
              <a:rPr lang="en-US" sz="1100" i="1" dirty="0" smtClean="0"/>
              <a:t>Staphylococcus </a:t>
            </a:r>
            <a:r>
              <a:rPr lang="en-US" sz="1100" i="1" dirty="0" err="1" smtClean="0"/>
              <a:t>aureus</a:t>
            </a:r>
            <a:r>
              <a:rPr lang="en-US" sz="1100" dirty="0" smtClean="0"/>
              <a:t> Cell Wall Biosynthesis Pathway Metabolism .</a:t>
            </a:r>
            <a:r>
              <a:rPr lang="en-US" sz="1100" i="1" dirty="0" err="1" smtClean="0"/>
              <a:t>Surabhi</a:t>
            </a:r>
            <a:r>
              <a:rPr lang="en-US" sz="1100" i="1" dirty="0" smtClean="0"/>
              <a:t> </a:t>
            </a:r>
            <a:r>
              <a:rPr lang="en-US" sz="1100" i="1" dirty="0" err="1" smtClean="0"/>
              <a:t>Johari</a:t>
            </a:r>
            <a:r>
              <a:rPr lang="en-US" sz="1100" dirty="0" smtClean="0"/>
              <a:t> ,</a:t>
            </a:r>
            <a:r>
              <a:rPr lang="en-US" sz="1100" dirty="0" err="1" smtClean="0"/>
              <a:t>Priyanka</a:t>
            </a:r>
            <a:r>
              <a:rPr lang="en-US" sz="1100" dirty="0" smtClean="0"/>
              <a:t> </a:t>
            </a:r>
            <a:r>
              <a:rPr lang="en-US" sz="1100" dirty="0" err="1" smtClean="0"/>
              <a:t>Dey</a:t>
            </a:r>
            <a:r>
              <a:rPr lang="en-US" sz="1100" dirty="0" smtClean="0"/>
              <a:t> </a:t>
            </a:r>
            <a:r>
              <a:rPr lang="en-US" sz="1100" dirty="0" err="1" smtClean="0"/>
              <a:t>Ashwani</a:t>
            </a:r>
            <a:r>
              <a:rPr lang="en-US" sz="1100" dirty="0" smtClean="0"/>
              <a:t> Sharma, Subrata </a:t>
            </a:r>
            <a:r>
              <a:rPr lang="en-US" sz="1100" dirty="0" err="1" smtClean="0"/>
              <a:t>Sinha</a:t>
            </a:r>
            <a:r>
              <a:rPr lang="en-US" sz="1100" dirty="0" smtClean="0"/>
              <a:t> </a:t>
            </a:r>
            <a:r>
              <a:rPr lang="en-US" sz="1100" dirty="0" err="1" smtClean="0"/>
              <a:t>Kanwar</a:t>
            </a:r>
            <a:r>
              <a:rPr lang="en-US" sz="1100" dirty="0" smtClean="0"/>
              <a:t> </a:t>
            </a:r>
            <a:r>
              <a:rPr lang="en-US" sz="1100" dirty="0" err="1" smtClean="0"/>
              <a:t>Narain</a:t>
            </a:r>
            <a:r>
              <a:rPr lang="en-US" sz="1100" dirty="0" smtClean="0"/>
              <a:t> </a:t>
            </a:r>
            <a:r>
              <a:rPr lang="en-US" sz="1100" dirty="0" err="1" smtClean="0"/>
              <a:t>N.C.Barua</a:t>
            </a:r>
            <a:r>
              <a:rPr lang="en-US" sz="1100" dirty="0" smtClean="0"/>
              <a:t>, </a:t>
            </a:r>
            <a:r>
              <a:rPr lang="en-US" sz="1100" i="1" dirty="0" smtClean="0"/>
              <a:t>International Conference On Machine Intelligence Research And Advancement</a:t>
            </a:r>
            <a:r>
              <a:rPr lang="en-US" sz="1100" dirty="0" smtClean="0"/>
              <a:t>, IEEE 2013, ISSN: 978-0-7695-5013-8 ,Pp. 635-640 IEEE Best Paper.</a:t>
            </a:r>
            <a:r>
              <a:rPr lang="en-IN" sz="1100" dirty="0" smtClean="0"/>
              <a:t> </a:t>
            </a:r>
            <a:r>
              <a:rPr lang="en-US" sz="1100" dirty="0" smtClean="0"/>
              <a:t>Science and Applied Information Technology, (1) 2012, ISSN 2278 – </a:t>
            </a:r>
            <a:r>
              <a:rPr lang="fr-FR" sz="1100" dirty="0" smtClean="0"/>
              <a:t>3083, p 25-29(Citations 1) </a:t>
            </a:r>
            <a:endParaRPr lang="en-IN" sz="1100" dirty="0" smtClean="0"/>
          </a:p>
          <a:p>
            <a:pPr lvl="0" fontAlgn="base">
              <a:buFont typeface="+mj-lt"/>
              <a:buAutoNum type="arabicPeriod" startAt="72"/>
            </a:pPr>
            <a:r>
              <a:rPr lang="en-US" sz="1100" dirty="0" smtClean="0"/>
              <a:t>Protein </a:t>
            </a:r>
            <a:r>
              <a:rPr lang="en-US" sz="1100" dirty="0" err="1" smtClean="0"/>
              <a:t>ligand</a:t>
            </a:r>
            <a:r>
              <a:rPr lang="en-US" sz="1100" dirty="0" smtClean="0"/>
              <a:t> interaction studies of DJ-1 protein responsible for Parkinson’s disease and chemical analogues of </a:t>
            </a:r>
            <a:r>
              <a:rPr lang="it-IT" sz="1100" i="1" dirty="0" smtClean="0"/>
              <a:t>Bacopa monnieri </a:t>
            </a:r>
            <a:r>
              <a:rPr lang="en-US" sz="1100" dirty="0" smtClean="0"/>
              <a:t>(</a:t>
            </a:r>
            <a:r>
              <a:rPr lang="en-US" sz="1100" dirty="0" err="1" smtClean="0"/>
              <a:t>Brahmi</a:t>
            </a:r>
            <a:r>
              <a:rPr lang="en-US" sz="1100" dirty="0" smtClean="0"/>
              <a:t>) compounds .</a:t>
            </a:r>
            <a:r>
              <a:rPr lang="de-DE" sz="1100" dirty="0" smtClean="0"/>
              <a:t>Subrata Sinha , </a:t>
            </a:r>
            <a:r>
              <a:rPr lang="de-DE" sz="1100" i="1" dirty="0" smtClean="0"/>
              <a:t>Surabhi Johari,</a:t>
            </a:r>
            <a:r>
              <a:rPr lang="de-DE" sz="1100" dirty="0" smtClean="0"/>
              <a:t>  Khushboo Gupta ,Sewali Bora published in ObCom 2011 CCIS 269,pp 44-50 2012 @ Springer-Verlag Berlin Heidelberg. (Impact factor 0.3)</a:t>
            </a:r>
            <a:endParaRPr lang="en-IN" sz="1100" dirty="0" smtClean="0"/>
          </a:p>
          <a:p>
            <a:pPr lvl="0" fontAlgn="base">
              <a:buFont typeface="+mj-lt"/>
              <a:buAutoNum type="arabicPeriod" startAt="72"/>
            </a:pPr>
            <a:r>
              <a:rPr lang="en-US" sz="1100" dirty="0" err="1" smtClean="0"/>
              <a:t>Ligand</a:t>
            </a:r>
            <a:r>
              <a:rPr lang="en-US" sz="1100" dirty="0" smtClean="0"/>
              <a:t> binding studies of </a:t>
            </a:r>
            <a:r>
              <a:rPr lang="en-US" sz="1100" dirty="0" err="1" smtClean="0"/>
              <a:t>Caspase</a:t>
            </a:r>
            <a:r>
              <a:rPr lang="en-US" sz="1100" dirty="0" smtClean="0"/>
              <a:t> 3 protein with compounds of</a:t>
            </a:r>
            <a:r>
              <a:rPr lang="it-IT" sz="1100" i="1" dirty="0" smtClean="0"/>
              <a:t> Bacopa monneri -</a:t>
            </a:r>
            <a:r>
              <a:rPr lang="en-US" sz="1100" dirty="0" smtClean="0"/>
              <a:t>A target protein responsible for Alzheimer's Disease (AD)</a:t>
            </a:r>
            <a:r>
              <a:rPr lang="de-DE" sz="1100" dirty="0" smtClean="0"/>
              <a:t> Surabhi Johari, Subrata Sinha , Sewali Bora ,Sagarika Biswas Khushboo Gupta published in ObCom 2011 CCIS 269,pp 37-43 2012 @ Springer-Verlag Berlin Heidelberg .Impact factor 0.3</a:t>
            </a:r>
            <a:endParaRPr lang="en-IN" sz="1100" dirty="0" smtClean="0"/>
          </a:p>
          <a:p>
            <a:pPr lvl="0" fontAlgn="base">
              <a:buFont typeface="+mj-lt"/>
              <a:buAutoNum type="arabicPeriod" startAt="72"/>
            </a:pPr>
            <a:r>
              <a:rPr lang="en-US" sz="1100" dirty="0" smtClean="0"/>
              <a:t> </a:t>
            </a:r>
            <a:r>
              <a:rPr lang="en-US" sz="1100" dirty="0" err="1" smtClean="0"/>
              <a:t>Ligand</a:t>
            </a:r>
            <a:r>
              <a:rPr lang="en-US" sz="1100" dirty="0" smtClean="0"/>
              <a:t> Binding Studies for DPP IV a Target Protein Responsible for Diabetes Mellitus Type 2: Structural Based Approach for Drug Designing –“</a:t>
            </a:r>
            <a:r>
              <a:rPr lang="en-US" sz="1100" baseline="30000" dirty="0" smtClean="0"/>
              <a:t>1</a:t>
            </a:r>
            <a:r>
              <a:rPr lang="en-US" sz="1100" i="1" dirty="0" smtClean="0"/>
              <a:t>Surabhi </a:t>
            </a:r>
            <a:r>
              <a:rPr lang="en-US" sz="1100" i="1" dirty="0" err="1" smtClean="0"/>
              <a:t>Johari</a:t>
            </a:r>
            <a:r>
              <a:rPr lang="en-US" sz="1100" i="1" dirty="0" smtClean="0"/>
              <a:t> ,Rajeev </a:t>
            </a:r>
            <a:r>
              <a:rPr lang="en-US" sz="1100" i="1" dirty="0" err="1" smtClean="0"/>
              <a:t>Sharmah</a:t>
            </a:r>
            <a:r>
              <a:rPr lang="en-US" sz="1100" i="1" dirty="0" smtClean="0"/>
              <a:t> ,Subrata </a:t>
            </a:r>
            <a:r>
              <a:rPr lang="en-US" sz="1100" i="1" dirty="0" err="1" smtClean="0"/>
              <a:t>Sinha</a:t>
            </a:r>
            <a:r>
              <a:rPr lang="en-US" sz="1100" i="1" dirty="0" smtClean="0"/>
              <a:t> “</a:t>
            </a:r>
            <a:r>
              <a:rPr lang="en-US" sz="1100" dirty="0" smtClean="0"/>
              <a:t> published in IEEE Explorer  </a:t>
            </a:r>
            <a:r>
              <a:rPr lang="en-US" sz="1100" i="1" dirty="0" smtClean="0"/>
              <a:t>ISBN No. 978-1-4244-9579-5 :148-152,2011</a:t>
            </a:r>
            <a:r>
              <a:rPr lang="fr-FR" sz="1100" dirty="0" smtClean="0"/>
              <a:t> . (Citations 17)</a:t>
            </a:r>
            <a:endParaRPr lang="en-IN" sz="1100" dirty="0" smtClean="0"/>
          </a:p>
          <a:p>
            <a:pPr lvl="0" fontAlgn="base">
              <a:buFont typeface="+mj-lt"/>
              <a:buAutoNum type="arabicPeriod" startAt="72"/>
            </a:pPr>
            <a:r>
              <a:rPr lang="en-US" sz="1100" dirty="0" smtClean="0"/>
              <a:t>“Homology based 3D structure modeling of glucose specific </a:t>
            </a:r>
            <a:r>
              <a:rPr lang="en-US" sz="1100" dirty="0" err="1" smtClean="0"/>
              <a:t>Sesbania</a:t>
            </a:r>
            <a:r>
              <a:rPr lang="en-US" sz="1100" dirty="0" smtClean="0"/>
              <a:t> stem </a:t>
            </a:r>
            <a:r>
              <a:rPr lang="en-US" sz="1100" dirty="0" err="1" smtClean="0"/>
              <a:t>lectin</a:t>
            </a:r>
            <a:r>
              <a:rPr lang="en-US" sz="1100" dirty="0" smtClean="0"/>
              <a:t> “- </a:t>
            </a:r>
            <a:r>
              <a:rPr lang="en-US" sz="1100" i="1" dirty="0" err="1" smtClean="0"/>
              <a:t>Surabhi</a:t>
            </a:r>
            <a:r>
              <a:rPr lang="en-US" sz="1100" i="1" dirty="0" smtClean="0"/>
              <a:t> </a:t>
            </a:r>
            <a:r>
              <a:rPr lang="en-US" sz="1100" i="1" dirty="0" err="1" smtClean="0"/>
              <a:t>Saxena</a:t>
            </a:r>
            <a:r>
              <a:rPr lang="en-US" sz="1100" i="1" dirty="0" smtClean="0"/>
              <a:t>, </a:t>
            </a:r>
            <a:r>
              <a:rPr lang="en-US" sz="1100" i="1" dirty="0" err="1" smtClean="0"/>
              <a:t>H.R.Das</a:t>
            </a:r>
            <a:r>
              <a:rPr lang="en-US" sz="1100" i="1" dirty="0" smtClean="0"/>
              <a:t>, Das D, </a:t>
            </a:r>
            <a:r>
              <a:rPr lang="en-US" sz="1100" i="1" dirty="0" err="1" smtClean="0"/>
              <a:t>Sagarika</a:t>
            </a:r>
            <a:r>
              <a:rPr lang="en-US" sz="1100" i="1" dirty="0" smtClean="0"/>
              <a:t> </a:t>
            </a:r>
            <a:r>
              <a:rPr lang="en-US" sz="1100" i="1" dirty="0" err="1" smtClean="0"/>
              <a:t>Biswas</a:t>
            </a:r>
            <a:r>
              <a:rPr lang="en-US" sz="1100" dirty="0" smtClean="0"/>
              <a:t> published in “Online Journal of </a:t>
            </a:r>
            <a:r>
              <a:rPr lang="en-US" sz="1100" dirty="0" err="1" smtClean="0"/>
              <a:t>Bioinformatics”Volume</a:t>
            </a:r>
            <a:r>
              <a:rPr lang="en-US" sz="1100" i="1" dirty="0" smtClean="0"/>
              <a:t> 9 (2):113-120, 2008</a:t>
            </a:r>
            <a:endParaRPr lang="en-IN" sz="1100" dirty="0" smtClean="0"/>
          </a:p>
          <a:p>
            <a:pPr lvl="0" fontAlgn="base">
              <a:buFont typeface="+mj-lt"/>
              <a:buAutoNum type="arabicPeriod" startAt="72"/>
            </a:pPr>
            <a:r>
              <a:rPr lang="en-US" sz="1100" dirty="0" err="1" smtClean="0"/>
              <a:t>Sinha</a:t>
            </a:r>
            <a:r>
              <a:rPr lang="en-US" sz="1100" dirty="0" smtClean="0"/>
              <a:t> S, Hazarika A, Bora B, Hazarika GC. A Comprehensive Study on Grid Performance Enhancement and Server Fault Penalty Minimization on JPPF Grid for </a:t>
            </a:r>
            <a:r>
              <a:rPr lang="en-US" sz="1100" dirty="0" err="1" smtClean="0"/>
              <a:t>E.coli</a:t>
            </a:r>
            <a:r>
              <a:rPr lang="en-US" sz="1100" dirty="0" smtClean="0"/>
              <a:t> Genome Sequence Alignment Problem. Journal of Science 2016; 1(3):28-33</a:t>
            </a:r>
            <a:endParaRPr lang="en-IN" sz="1100" dirty="0" smtClean="0"/>
          </a:p>
          <a:p>
            <a:pPr lvl="0" fontAlgn="base">
              <a:buFont typeface="+mj-lt"/>
              <a:buAutoNum type="arabicPeriod" startAt="72"/>
            </a:pPr>
            <a:r>
              <a:rPr lang="en-US" sz="1100" dirty="0" err="1" smtClean="0"/>
              <a:t>Sinha</a:t>
            </a:r>
            <a:r>
              <a:rPr lang="en-US" sz="1100" dirty="0" smtClean="0"/>
              <a:t> S, Dias M, </a:t>
            </a:r>
            <a:r>
              <a:rPr lang="en-US" sz="1100" dirty="0" err="1" smtClean="0"/>
              <a:t>Johari</a:t>
            </a:r>
            <a:r>
              <a:rPr lang="en-US" sz="1100" dirty="0" smtClean="0"/>
              <a:t> S. Molecular Docking of </a:t>
            </a:r>
            <a:r>
              <a:rPr lang="en-US" sz="1100" dirty="0" err="1" smtClean="0"/>
              <a:t>Phytochemicals</a:t>
            </a:r>
            <a:r>
              <a:rPr lang="en-US" sz="1100" dirty="0" smtClean="0"/>
              <a:t> of </a:t>
            </a:r>
            <a:r>
              <a:rPr lang="en-US" sz="1100" dirty="0" err="1" smtClean="0"/>
              <a:t>Adhatoda</a:t>
            </a:r>
            <a:r>
              <a:rPr lang="en-US" sz="1100" dirty="0" smtClean="0"/>
              <a:t> </a:t>
            </a:r>
            <a:r>
              <a:rPr lang="en-US" sz="1100" dirty="0" err="1" smtClean="0"/>
              <a:t>vasica</a:t>
            </a:r>
            <a:r>
              <a:rPr lang="en-US" sz="1100" dirty="0" smtClean="0"/>
              <a:t> with the potential drug targets of Asthma – An </a:t>
            </a:r>
            <a:r>
              <a:rPr lang="en-US" sz="1100" dirty="0" err="1" smtClean="0"/>
              <a:t>Ayurinformatics</a:t>
            </a:r>
            <a:r>
              <a:rPr lang="en-US" sz="1100" dirty="0" smtClean="0"/>
              <a:t> Approach. Journal of Science 2016; 1(3):12-20</a:t>
            </a:r>
            <a:endParaRPr lang="en-IN" sz="1100" dirty="0" smtClean="0"/>
          </a:p>
          <a:p>
            <a:pPr lvl="0" fontAlgn="base">
              <a:buFont typeface="+mj-lt"/>
              <a:buAutoNum type="arabicPeriod" startAt="72"/>
            </a:pPr>
            <a:r>
              <a:rPr lang="en-US" sz="1100" dirty="0" err="1" smtClean="0"/>
              <a:t>Sinha</a:t>
            </a:r>
            <a:r>
              <a:rPr lang="en-US" sz="1100" dirty="0" smtClean="0"/>
              <a:t> S, Bora B, Hazarika GC; Development of a Java Library for Protein Stability and Disorder Computations; </a:t>
            </a:r>
            <a:r>
              <a:rPr lang="en-US" sz="1100" dirty="0" err="1" smtClean="0"/>
              <a:t>Procedia</a:t>
            </a:r>
            <a:r>
              <a:rPr lang="en-US" sz="1100" dirty="0" smtClean="0"/>
              <a:t> Computer Science  Elsevier 2015; 70(C): 265-273 DOI: 10.1016/ j.procs.2015.10.086   ( Impact Factor  0.7 )</a:t>
            </a:r>
            <a:r>
              <a:rPr lang="en-IN" sz="1100" dirty="0" smtClean="0"/>
              <a:t> </a:t>
            </a:r>
            <a:r>
              <a:rPr lang="en-US" sz="1100" dirty="0" smtClean="0"/>
              <a:t>6; 2014</a:t>
            </a:r>
            <a:endParaRPr lang="en-IN" sz="11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90"/>
            <a:ext cx="8229600" cy="5911873"/>
          </a:xfrm>
        </p:spPr>
        <p:txBody>
          <a:bodyPr>
            <a:normAutofit fontScale="25000" lnSpcReduction="20000"/>
          </a:bodyPr>
          <a:lstStyle/>
          <a:p>
            <a:pPr marL="742950" lvl="0" indent="-742950" fontAlgn="base">
              <a:buFont typeface="+mj-lt"/>
              <a:buAutoNum type="arabicPeriod" startAt="83"/>
            </a:pPr>
            <a:r>
              <a:rPr lang="en-US" sz="4400" dirty="0" err="1" smtClean="0"/>
              <a:t>Kalita</a:t>
            </a:r>
            <a:r>
              <a:rPr lang="en-US" sz="4400" dirty="0" smtClean="0"/>
              <a:t> PP, Das R, Das DJ, </a:t>
            </a:r>
            <a:r>
              <a:rPr lang="en-US" sz="4400" dirty="0" err="1" smtClean="0"/>
              <a:t>Sinha</a:t>
            </a:r>
            <a:r>
              <a:rPr lang="en-US" sz="4400" dirty="0" smtClean="0"/>
              <a:t> S, </a:t>
            </a:r>
            <a:r>
              <a:rPr lang="en-US" sz="4400" dirty="0" err="1" smtClean="0"/>
              <a:t>Neog</a:t>
            </a:r>
            <a:r>
              <a:rPr lang="en-US" sz="4400" dirty="0" smtClean="0"/>
              <a:t> B. Design and Development of A Software for Medicinal Plant Database, Journal of Computational Intelligence and Bioinformatics 2011; 4(1):111-118  </a:t>
            </a:r>
            <a:endParaRPr lang="en-IN" sz="4400" dirty="0" smtClean="0"/>
          </a:p>
          <a:p>
            <a:pPr marL="742950" lvl="0" indent="-742950" fontAlgn="base">
              <a:buFont typeface="+mj-lt"/>
              <a:buAutoNum type="arabicPeriod" startAt="83"/>
            </a:pPr>
            <a:r>
              <a:rPr lang="en-US" sz="4400" dirty="0" err="1" smtClean="0"/>
              <a:t>Sinha</a:t>
            </a:r>
            <a:r>
              <a:rPr lang="en-US" sz="4400" dirty="0" smtClean="0"/>
              <a:t> S, </a:t>
            </a:r>
            <a:r>
              <a:rPr lang="en-US" sz="4400" dirty="0" err="1" smtClean="0"/>
              <a:t>Kalita</a:t>
            </a:r>
            <a:r>
              <a:rPr lang="en-US" sz="4400" dirty="0" smtClean="0"/>
              <a:t> PP, Das R. Design of a Reusable Software Component for Finding Restriction Enzyme Site. Journal of Computational Intelligence in Bioinformatics 2011; 4(3): 267-272</a:t>
            </a:r>
            <a:endParaRPr lang="en-IN" sz="4400" dirty="0" smtClean="0"/>
          </a:p>
          <a:p>
            <a:pPr marL="742950" lvl="0" indent="-742950" fontAlgn="base">
              <a:buFont typeface="+mj-lt"/>
              <a:buAutoNum type="arabicPeriod" startAt="83"/>
            </a:pPr>
            <a:r>
              <a:rPr lang="en-US" sz="4400" dirty="0" err="1" smtClean="0"/>
              <a:t>Sinha</a:t>
            </a:r>
            <a:r>
              <a:rPr lang="en-US" sz="4400" dirty="0" smtClean="0"/>
              <a:t> S, </a:t>
            </a:r>
            <a:r>
              <a:rPr lang="en-US" sz="4400" dirty="0" err="1" smtClean="0"/>
              <a:t>Johari</a:t>
            </a:r>
            <a:r>
              <a:rPr lang="en-US" sz="4400" dirty="0" smtClean="0"/>
              <a:t> S, </a:t>
            </a:r>
            <a:r>
              <a:rPr lang="en-US" sz="4400" dirty="0" err="1" smtClean="0"/>
              <a:t>Sarmah</a:t>
            </a:r>
            <a:r>
              <a:rPr lang="en-US" sz="4400" dirty="0" smtClean="0"/>
              <a:t> R. An Extensive study on entities and relationships of Cell Line Database (CLDB)-proposed remodeled schema, Bull. Of Life Sciences 2010, Vol. XVI (1-10): 85-91</a:t>
            </a:r>
            <a:endParaRPr lang="en-IN" sz="4400" dirty="0" smtClean="0"/>
          </a:p>
          <a:p>
            <a:pPr marL="742950" lvl="0" indent="-742950" fontAlgn="base">
              <a:buFont typeface="+mj-lt"/>
              <a:buAutoNum type="arabicPeriod" startAt="83"/>
            </a:pPr>
            <a:r>
              <a:rPr lang="en-US" sz="4400" dirty="0" err="1" smtClean="0"/>
              <a:t>Sinha</a:t>
            </a:r>
            <a:r>
              <a:rPr lang="en-US" sz="4400" dirty="0" smtClean="0"/>
              <a:t> S, </a:t>
            </a:r>
            <a:r>
              <a:rPr lang="en-US" sz="4400" dirty="0" err="1" smtClean="0"/>
              <a:t>Chakraborty</a:t>
            </a:r>
            <a:r>
              <a:rPr lang="en-US" sz="4400" dirty="0" smtClean="0"/>
              <a:t> S, Barman MP, </a:t>
            </a:r>
            <a:r>
              <a:rPr lang="en-US" sz="4400" dirty="0" err="1" smtClean="0"/>
              <a:t>Sahu</a:t>
            </a:r>
            <a:r>
              <a:rPr lang="en-US" sz="4400" dirty="0" smtClean="0"/>
              <a:t> A. A Study on the performance of serial code on Shared Memory Parallel Architecture. Proceedings of IEEE International Conference on Parallel Distributed and Grid Computing, Oct 28-30, 2010. p 19-22       </a:t>
            </a:r>
            <a:endParaRPr lang="en-IN" sz="4400" dirty="0" smtClean="0"/>
          </a:p>
          <a:p>
            <a:pPr marL="742950" lvl="0" indent="-742950" fontAlgn="base">
              <a:buFont typeface="+mj-lt"/>
              <a:buAutoNum type="arabicPeriod" startAt="83"/>
            </a:pPr>
            <a:r>
              <a:rPr lang="en-US" sz="4400" dirty="0" err="1" smtClean="0"/>
              <a:t>Sinha</a:t>
            </a:r>
            <a:r>
              <a:rPr lang="en-US" sz="4400" dirty="0" smtClean="0"/>
              <a:t> S. Overall Operation of DNA Computers with Emphasis on Memory Operations, Proceedings of International Conference of Advanced Computing Technology  GRIET, Hyderabad 26-27th December 2008, p. 544-549</a:t>
            </a:r>
            <a:endParaRPr lang="en-IN" sz="4400" dirty="0" smtClean="0"/>
          </a:p>
          <a:p>
            <a:pPr marL="742950" lvl="0" indent="-742950" fontAlgn="base">
              <a:buFont typeface="+mj-lt"/>
              <a:buAutoNum type="arabicPeriod" startAt="83"/>
            </a:pPr>
            <a:r>
              <a:rPr lang="en-US" sz="4400" dirty="0" err="1" smtClean="0"/>
              <a:t>Virk,S.S</a:t>
            </a:r>
            <a:r>
              <a:rPr lang="en-US" sz="4400" dirty="0" smtClean="0"/>
              <a:t>., </a:t>
            </a:r>
            <a:r>
              <a:rPr lang="en-US" sz="4400" dirty="0" err="1" smtClean="0"/>
              <a:t>Baruah</a:t>
            </a:r>
            <a:r>
              <a:rPr lang="en-US" sz="4400" dirty="0" smtClean="0"/>
              <a:t>, V.J., and </a:t>
            </a:r>
            <a:r>
              <a:rPr lang="en-US" sz="4400" dirty="0" err="1" smtClean="0"/>
              <a:t>Goswami</a:t>
            </a:r>
            <a:r>
              <a:rPr lang="en-US" sz="4400" dirty="0" smtClean="0"/>
              <a:t>, P. (2013). Giant vesicles as encapsulating matrix for stabilizing alcohol </a:t>
            </a:r>
            <a:r>
              <a:rPr lang="en-US" sz="4400" dirty="0" err="1" smtClean="0"/>
              <a:t>oxidase</a:t>
            </a:r>
            <a:r>
              <a:rPr lang="en-US" sz="4400" dirty="0" smtClean="0"/>
              <a:t> and as container for coupled enzymatic reactions. </a:t>
            </a:r>
            <a:r>
              <a:rPr lang="en-US" sz="4400" dirty="0" err="1" smtClean="0"/>
              <a:t>Artif</a:t>
            </a:r>
            <a:r>
              <a:rPr lang="en-US" sz="4400" dirty="0" smtClean="0"/>
              <a:t>. Cell. </a:t>
            </a:r>
            <a:r>
              <a:rPr lang="en-US" sz="4400" dirty="0" err="1" smtClean="0"/>
              <a:t>Nanomed</a:t>
            </a:r>
            <a:r>
              <a:rPr lang="en-US" sz="4400" dirty="0" smtClean="0"/>
              <a:t>. B. 41(4):255-8. </a:t>
            </a:r>
            <a:r>
              <a:rPr lang="en-US" sz="4400" dirty="0" err="1" smtClean="0"/>
              <a:t>doi</a:t>
            </a:r>
            <a:r>
              <a:rPr lang="en-US" sz="4400" dirty="0" smtClean="0"/>
              <a:t>: 10.3109/10731199.2012.731413.</a:t>
            </a:r>
            <a:endParaRPr lang="en-IN" sz="4400" dirty="0" smtClean="0"/>
          </a:p>
          <a:p>
            <a:pPr marL="742950" lvl="0" indent="-742950" fontAlgn="base">
              <a:buFont typeface="+mj-lt"/>
              <a:buAutoNum type="arabicPeriod" startAt="83"/>
            </a:pPr>
            <a:r>
              <a:rPr lang="en-US" sz="4400" dirty="0" smtClean="0"/>
              <a:t>Barman, A., </a:t>
            </a:r>
            <a:r>
              <a:rPr lang="en-US" sz="4400" dirty="0" err="1" smtClean="0"/>
              <a:t>Baruah</a:t>
            </a:r>
            <a:r>
              <a:rPr lang="en-US" sz="4400" dirty="0" smtClean="0"/>
              <a:t>, V.J., and Ray. S.K. (2013). A critical insight into the double strand break repair model of homologous recombination. Ind. J. Fund. </a:t>
            </a:r>
            <a:r>
              <a:rPr lang="en-US" sz="4400" dirty="0" err="1" smtClean="0"/>
              <a:t>Appl</a:t>
            </a:r>
            <a:r>
              <a:rPr lang="en-US" sz="4400" dirty="0" smtClean="0"/>
              <a:t> Life Sci. 3, 233-236.</a:t>
            </a:r>
            <a:endParaRPr lang="en-IN" sz="4400" dirty="0" smtClean="0"/>
          </a:p>
          <a:p>
            <a:pPr marL="742950" lvl="0" indent="-742950" fontAlgn="base">
              <a:buFont typeface="+mj-lt"/>
              <a:buAutoNum type="arabicPeriod" startAt="83"/>
            </a:pPr>
            <a:r>
              <a:rPr lang="en-US" sz="4400" dirty="0" smtClean="0"/>
              <a:t>Ray S.K., </a:t>
            </a:r>
            <a:r>
              <a:rPr lang="en-US" sz="4400" dirty="0" err="1" smtClean="0"/>
              <a:t>Baruah</a:t>
            </a:r>
            <a:r>
              <a:rPr lang="en-US" sz="4400" dirty="0" smtClean="0"/>
              <a:t>, V.J., </a:t>
            </a:r>
            <a:r>
              <a:rPr lang="en-US" sz="4400" dirty="0" err="1" smtClean="0"/>
              <a:t>Satapathy</a:t>
            </a:r>
            <a:r>
              <a:rPr lang="en-US" sz="4400" dirty="0" smtClean="0"/>
              <a:t>, S.S., and </a:t>
            </a:r>
            <a:r>
              <a:rPr lang="en-US" sz="4400" dirty="0" err="1" smtClean="0"/>
              <a:t>Banerjee</a:t>
            </a:r>
            <a:r>
              <a:rPr lang="en-US" sz="4400" dirty="0" smtClean="0"/>
              <a:t>, R. (2014). Co-translational protein folding is revealing the selective use of synonymous </a:t>
            </a:r>
            <a:r>
              <a:rPr lang="en-US" sz="4400" dirty="0" err="1" smtClean="0"/>
              <a:t>codons</a:t>
            </a:r>
            <a:r>
              <a:rPr lang="en-US" sz="4400" dirty="0" smtClean="0"/>
              <a:t> along the coding sequence of a low expression gene. J. Genet. 93(3):613-7</a:t>
            </a:r>
            <a:endParaRPr lang="en-IN" sz="4400" dirty="0" smtClean="0"/>
          </a:p>
          <a:p>
            <a:pPr marL="742950" lvl="0" indent="-742950" fontAlgn="base">
              <a:buFont typeface="+mj-lt"/>
              <a:buAutoNum type="arabicPeriod" startAt="83"/>
            </a:pPr>
            <a:r>
              <a:rPr lang="en-US" sz="4400" dirty="0" err="1" smtClean="0"/>
              <a:t>Baruah</a:t>
            </a:r>
            <a:r>
              <a:rPr lang="en-US" sz="4400" dirty="0" smtClean="0"/>
              <a:t>, V.J., </a:t>
            </a:r>
            <a:r>
              <a:rPr lang="en-US" sz="4400" dirty="0" err="1" smtClean="0"/>
              <a:t>Satapathy</a:t>
            </a:r>
            <a:r>
              <a:rPr lang="en-US" sz="4400" dirty="0" smtClean="0"/>
              <a:t>, S.S, </a:t>
            </a:r>
            <a:r>
              <a:rPr lang="en-US" sz="4400" dirty="0" err="1" smtClean="0"/>
              <a:t>Powdel</a:t>
            </a:r>
            <a:r>
              <a:rPr lang="en-US" sz="4400" dirty="0" smtClean="0"/>
              <a:t>, B.R., </a:t>
            </a:r>
            <a:r>
              <a:rPr lang="en-US" sz="4400" dirty="0" err="1" smtClean="0"/>
              <a:t>Konwarh</a:t>
            </a:r>
            <a:r>
              <a:rPr lang="en-US" sz="4400" dirty="0" smtClean="0"/>
              <a:t>, R., </a:t>
            </a:r>
            <a:r>
              <a:rPr lang="en-US" sz="4400" dirty="0" err="1" smtClean="0"/>
              <a:t>Buragohain</a:t>
            </a:r>
            <a:r>
              <a:rPr lang="en-US" sz="4400" dirty="0" smtClean="0"/>
              <a:t>, A.K., Ray S.K. (2015). Comparative analysis of </a:t>
            </a:r>
            <a:r>
              <a:rPr lang="en-US" sz="4400" dirty="0" err="1" smtClean="0"/>
              <a:t>codon</a:t>
            </a:r>
            <a:r>
              <a:rPr lang="en-US" sz="4400" dirty="0" smtClean="0"/>
              <a:t> usage in </a:t>
            </a:r>
            <a:r>
              <a:rPr lang="en-US" sz="4400" dirty="0" err="1" smtClean="0"/>
              <a:t>Crenarchaean</a:t>
            </a:r>
            <a:r>
              <a:rPr lang="en-US" sz="4400" dirty="0" smtClean="0"/>
              <a:t> and </a:t>
            </a:r>
            <a:r>
              <a:rPr lang="en-US" sz="4400" dirty="0" err="1" smtClean="0"/>
              <a:t>Euryarchean</a:t>
            </a:r>
            <a:r>
              <a:rPr lang="en-US" sz="4400" dirty="0" smtClean="0"/>
              <a:t> genome reveals differential preference of synonymous </a:t>
            </a:r>
            <a:r>
              <a:rPr lang="en-US" sz="4400" dirty="0" err="1" smtClean="0"/>
              <a:t>codons</a:t>
            </a:r>
            <a:r>
              <a:rPr lang="en-US" sz="4400" dirty="0" smtClean="0"/>
              <a:t> to encode ribosomal and RNA polymerase proteins. J. Genet (accepted)</a:t>
            </a:r>
            <a:endParaRPr lang="en-IN" sz="4400" dirty="0" smtClean="0"/>
          </a:p>
          <a:p>
            <a:pPr marL="742950" lvl="0" indent="-742950" fontAlgn="base">
              <a:buFont typeface="+mj-lt"/>
              <a:buAutoNum type="arabicPeriod" startAt="83"/>
            </a:pPr>
            <a:r>
              <a:rPr lang="en-US" sz="4400" dirty="0" err="1" smtClean="0"/>
              <a:t>Sarmah</a:t>
            </a:r>
            <a:r>
              <a:rPr lang="en-US" sz="4400" dirty="0" smtClean="0"/>
              <a:t>, P., </a:t>
            </a:r>
            <a:r>
              <a:rPr lang="en-US" sz="4400" dirty="0" err="1" smtClean="0"/>
              <a:t>Baruah,V.J</a:t>
            </a:r>
            <a:r>
              <a:rPr lang="en-US" sz="4400" dirty="0" smtClean="0"/>
              <a:t>., </a:t>
            </a:r>
            <a:r>
              <a:rPr lang="en-US" sz="4400" dirty="0" err="1" smtClean="0"/>
              <a:t>Nath</a:t>
            </a:r>
            <a:r>
              <a:rPr lang="en-US" sz="4400" dirty="0" smtClean="0"/>
              <a:t>, J., </a:t>
            </a:r>
            <a:r>
              <a:rPr lang="en-US" sz="4400" dirty="0" err="1" smtClean="0"/>
              <a:t>Sarma</a:t>
            </a:r>
            <a:r>
              <a:rPr lang="en-US" sz="4400" dirty="0" smtClean="0"/>
              <a:t>, R.N., </a:t>
            </a:r>
            <a:r>
              <a:rPr lang="en-US" sz="4400" dirty="0" err="1" smtClean="0"/>
              <a:t>Kurian</a:t>
            </a:r>
            <a:r>
              <a:rPr lang="en-US" sz="4400" dirty="0" smtClean="0"/>
              <a:t>, B., </a:t>
            </a:r>
            <a:r>
              <a:rPr lang="en-US" sz="4400" dirty="0" err="1" smtClean="0"/>
              <a:t>Hemanthkumar</a:t>
            </a:r>
            <a:r>
              <a:rPr lang="en-US" sz="4400" dirty="0" smtClean="0"/>
              <a:t>, A.S., </a:t>
            </a:r>
            <a:r>
              <a:rPr lang="en-US" sz="4400" dirty="0" err="1" smtClean="0"/>
              <a:t>Sabu</a:t>
            </a:r>
            <a:r>
              <a:rPr lang="en-US" sz="4400" dirty="0" smtClean="0"/>
              <a:t>, K.K. (2016). ISSR and SSR markers reveal sex-specific DNA sequences in three </a:t>
            </a:r>
            <a:r>
              <a:rPr lang="en-US" sz="4400" dirty="0" err="1" smtClean="0"/>
              <a:t>Calamus</a:t>
            </a:r>
            <a:r>
              <a:rPr lang="en-US" sz="4400" dirty="0" smtClean="0"/>
              <a:t> species from India. </a:t>
            </a:r>
            <a:r>
              <a:rPr lang="en-US" sz="4400" dirty="0" err="1" smtClean="0"/>
              <a:t>Agrofor</a:t>
            </a:r>
            <a:r>
              <a:rPr lang="en-US" sz="4400" dirty="0" smtClean="0"/>
              <a:t>. Syst. doi:10.1007/s10457-016-9952-9</a:t>
            </a:r>
            <a:endParaRPr lang="en-IN" sz="4400" dirty="0" smtClean="0"/>
          </a:p>
          <a:p>
            <a:pPr marL="742950" lvl="0" indent="-742950" fontAlgn="base">
              <a:buFont typeface="+mj-lt"/>
              <a:buAutoNum type="arabicPeriod" startAt="83"/>
            </a:pPr>
            <a:r>
              <a:rPr lang="en-US" sz="4400" dirty="0" smtClean="0"/>
              <a:t>Isolation and characterization of the new indigenous Staphylococcus sp. DBOCP06 as a </a:t>
            </a:r>
            <a:r>
              <a:rPr lang="en-US" sz="4400" dirty="0" err="1" smtClean="0"/>
              <a:t>probiotic</a:t>
            </a:r>
            <a:r>
              <a:rPr lang="en-US" sz="4400" dirty="0" smtClean="0"/>
              <a:t> bacterium from traditionally fermented fish and meat products of Assam state; D Borah, O </a:t>
            </a:r>
            <a:r>
              <a:rPr lang="en-US" sz="4400" dirty="0" err="1" smtClean="0"/>
              <a:t>Gogoi</a:t>
            </a:r>
            <a:r>
              <a:rPr lang="en-US" sz="4400" dirty="0" smtClean="0"/>
              <a:t>, C </a:t>
            </a:r>
            <a:r>
              <a:rPr lang="en-US" sz="4400" dirty="0" err="1" smtClean="0"/>
              <a:t>Adhikari</a:t>
            </a:r>
            <a:r>
              <a:rPr lang="en-US" sz="4400" dirty="0" smtClean="0"/>
              <a:t>, BB </a:t>
            </a:r>
            <a:r>
              <a:rPr lang="en-US" sz="4400" dirty="0" err="1" smtClean="0"/>
              <a:t>Kakoti;Egyptian</a:t>
            </a:r>
            <a:r>
              <a:rPr lang="en-US" sz="4400" dirty="0" smtClean="0"/>
              <a:t> Journal of Basic and Applied Sciences 3 (3), 232-240;2016</a:t>
            </a:r>
            <a:endParaRPr lang="en-IN" sz="4400" dirty="0" smtClean="0"/>
          </a:p>
          <a:p>
            <a:pPr marL="742950" lvl="0" indent="-742950" fontAlgn="base">
              <a:buFont typeface="+mj-lt"/>
              <a:buAutoNum type="arabicPeriod" startAt="83"/>
            </a:pPr>
            <a:r>
              <a:rPr lang="en-US" sz="4400" dirty="0" smtClean="0"/>
              <a:t>Evaluation of anti-inflammatory activity of </a:t>
            </a:r>
            <a:r>
              <a:rPr lang="en-US" sz="4400" i="1" dirty="0" err="1" smtClean="0"/>
              <a:t>Helicia</a:t>
            </a:r>
            <a:r>
              <a:rPr lang="en-US" sz="4400" i="1" dirty="0" smtClean="0"/>
              <a:t> </a:t>
            </a:r>
            <a:r>
              <a:rPr lang="en-US" sz="4400" i="1" dirty="0" err="1" smtClean="0"/>
              <a:t>nilagirica</a:t>
            </a:r>
            <a:r>
              <a:rPr lang="en-US" sz="4400" dirty="0" smtClean="0"/>
              <a:t> </a:t>
            </a:r>
            <a:r>
              <a:rPr lang="en-US" sz="4400" dirty="0" err="1" smtClean="0"/>
              <a:t>Bedd</a:t>
            </a:r>
            <a:r>
              <a:rPr lang="en-US" sz="4400" dirty="0" smtClean="0"/>
              <a:t>. on cotton pellet-induced </a:t>
            </a:r>
            <a:r>
              <a:rPr lang="en-US" sz="4400" dirty="0" err="1" smtClean="0"/>
              <a:t>granuloma</a:t>
            </a:r>
            <a:r>
              <a:rPr lang="en-US" sz="4400" dirty="0" smtClean="0"/>
              <a:t> in rats; P </a:t>
            </a:r>
            <a:r>
              <a:rPr lang="en-US" sz="4400" dirty="0" err="1" smtClean="0"/>
              <a:t>Lalawmpuii</a:t>
            </a:r>
            <a:r>
              <a:rPr lang="en-US" sz="4400" dirty="0" smtClean="0"/>
              <a:t>, C </a:t>
            </a:r>
            <a:r>
              <a:rPr lang="en-US" sz="4400" dirty="0" err="1" smtClean="0"/>
              <a:t>Malsawmtluangi</a:t>
            </a:r>
            <a:r>
              <a:rPr lang="en-US" sz="4400" dirty="0" smtClean="0"/>
              <a:t>, R </a:t>
            </a:r>
            <a:r>
              <a:rPr lang="en-US" sz="4400" dirty="0" err="1" smtClean="0"/>
              <a:t>Vanlalruata</a:t>
            </a:r>
            <a:r>
              <a:rPr lang="en-US" sz="4400" dirty="0" smtClean="0"/>
              <a:t>, BB </a:t>
            </a:r>
            <a:r>
              <a:rPr lang="en-US" sz="4400" dirty="0" err="1" smtClean="0"/>
              <a:t>Kakoti</a:t>
            </a:r>
            <a:r>
              <a:rPr lang="en-US" sz="4400" dirty="0" smtClean="0"/>
              <a:t>; International Journal of Pharmacy and Pharmaceutical Sciences 8 (7); 2016</a:t>
            </a:r>
            <a:endParaRPr lang="en-IN" sz="4400" dirty="0" smtClean="0"/>
          </a:p>
          <a:p>
            <a:pPr marL="742950" lvl="0" indent="-742950" fontAlgn="base">
              <a:buFont typeface="+mj-lt"/>
              <a:buAutoNum type="arabicPeriod" startAt="83"/>
            </a:pPr>
            <a:r>
              <a:rPr lang="en-US" sz="4400" i="1" dirty="0" smtClean="0"/>
              <a:t>In-vitro</a:t>
            </a:r>
            <a:r>
              <a:rPr lang="en-US" sz="4400" dirty="0" smtClean="0"/>
              <a:t> </a:t>
            </a:r>
            <a:r>
              <a:rPr lang="en-US" sz="4400" dirty="0" err="1" smtClean="0"/>
              <a:t>antioxidative</a:t>
            </a:r>
            <a:r>
              <a:rPr lang="en-US" sz="4400" dirty="0" smtClean="0"/>
              <a:t> potential of </a:t>
            </a:r>
            <a:r>
              <a:rPr lang="en-US" sz="4400" dirty="0" err="1" smtClean="0"/>
              <a:t>methanolic</a:t>
            </a:r>
            <a:r>
              <a:rPr lang="en-US" sz="4400" dirty="0" smtClean="0"/>
              <a:t> aerial extracts from three </a:t>
            </a:r>
            <a:r>
              <a:rPr lang="en-US" sz="4400" dirty="0" err="1" smtClean="0"/>
              <a:t>ethnomedicinal</a:t>
            </a:r>
            <a:r>
              <a:rPr lang="en-US" sz="4400" dirty="0" smtClean="0"/>
              <a:t> plants of Assam: A Comparative Study; K </a:t>
            </a:r>
            <a:r>
              <a:rPr lang="en-US" sz="4400" dirty="0" err="1" smtClean="0"/>
              <a:t>Mahato</a:t>
            </a:r>
            <a:r>
              <a:rPr lang="en-US" sz="4400" dirty="0" smtClean="0"/>
              <a:t>, BB </a:t>
            </a:r>
            <a:r>
              <a:rPr lang="en-US" sz="4400" dirty="0" err="1" smtClean="0"/>
              <a:t>Kakoti</a:t>
            </a:r>
            <a:r>
              <a:rPr lang="en-US" sz="4400" dirty="0" smtClean="0"/>
              <a:t>, S Borah, M </a:t>
            </a:r>
            <a:r>
              <a:rPr lang="en-US" sz="4400" dirty="0" err="1" smtClean="0"/>
              <a:t>KumarJournal</a:t>
            </a:r>
            <a:r>
              <a:rPr lang="en-US" sz="4400" dirty="0" smtClean="0"/>
              <a:t> of Applied Pharmaceutical Science </a:t>
            </a:r>
            <a:r>
              <a:rPr lang="en-US" sz="4400" dirty="0" err="1" smtClean="0"/>
              <a:t>Vol</a:t>
            </a:r>
            <a:r>
              <a:rPr lang="en-US" sz="4400" dirty="0" smtClean="0"/>
              <a:t> 5 (12), 111-116: 2015</a:t>
            </a:r>
            <a:endParaRPr lang="en-IN" sz="4400" dirty="0" smtClean="0"/>
          </a:p>
          <a:p>
            <a:pPr marL="742950" lvl="0" indent="-742950" fontAlgn="base">
              <a:buFont typeface="+mj-lt"/>
              <a:buAutoNum type="arabicPeriod" startAt="83"/>
            </a:pPr>
            <a:r>
              <a:rPr lang="en-US" sz="4400" dirty="0" smtClean="0"/>
              <a:t>Women’s Ginseng (Angelica </a:t>
            </a:r>
            <a:r>
              <a:rPr lang="en-US" sz="4400" dirty="0" err="1" smtClean="0"/>
              <a:t>sinensis</a:t>
            </a:r>
            <a:r>
              <a:rPr lang="en-US" sz="4400" dirty="0" smtClean="0"/>
              <a:t>): An </a:t>
            </a:r>
            <a:r>
              <a:rPr lang="en-US" sz="4400" dirty="0" err="1" smtClean="0"/>
              <a:t>Ethnopharmacological</a:t>
            </a:r>
            <a:r>
              <a:rPr lang="en-US" sz="4400" dirty="0" smtClean="0"/>
              <a:t> Dossier; MS </a:t>
            </a:r>
            <a:r>
              <a:rPr lang="en-US" sz="4400" dirty="0" err="1" smtClean="0"/>
              <a:t>Kataki</a:t>
            </a:r>
            <a:r>
              <a:rPr lang="en-US" sz="4400" dirty="0" smtClean="0"/>
              <a:t>, BB </a:t>
            </a:r>
            <a:r>
              <a:rPr lang="en-US" sz="4400" dirty="0" err="1" smtClean="0"/>
              <a:t>Kakoti</a:t>
            </a:r>
            <a:r>
              <a:rPr lang="en-US" sz="4400" dirty="0" smtClean="0"/>
              <a:t>; Current Traditional Medicine 1 (1), 26-40; 2015</a:t>
            </a:r>
            <a:endParaRPr lang="en-IN" sz="4400" dirty="0" smtClean="0"/>
          </a:p>
          <a:p>
            <a:pPr marL="742950" lvl="0" indent="-742950" fontAlgn="base">
              <a:buFont typeface="+mj-lt"/>
              <a:buAutoNum type="arabicPeriod" startAt="83"/>
            </a:pPr>
            <a:r>
              <a:rPr lang="en-US" sz="4400" dirty="0" err="1" smtClean="0"/>
              <a:t>Pharmacognostic</a:t>
            </a:r>
            <a:r>
              <a:rPr lang="en-US" sz="4400" dirty="0" smtClean="0"/>
              <a:t> and preliminary </a:t>
            </a:r>
            <a:r>
              <a:rPr lang="en-US" sz="4400" dirty="0" err="1" smtClean="0"/>
              <a:t>phytochemical</a:t>
            </a:r>
            <a:r>
              <a:rPr lang="en-US" sz="4400" dirty="0" smtClean="0"/>
              <a:t> studies on shoot of </a:t>
            </a:r>
            <a:r>
              <a:rPr lang="en-US" sz="4400" dirty="0" err="1" smtClean="0"/>
              <a:t>Calamus</a:t>
            </a:r>
            <a:r>
              <a:rPr lang="en-US" sz="4400" dirty="0" smtClean="0"/>
              <a:t> </a:t>
            </a:r>
            <a:r>
              <a:rPr lang="en-US" sz="4400" dirty="0" err="1" smtClean="0"/>
              <a:t>leptospadix</a:t>
            </a:r>
            <a:r>
              <a:rPr lang="en-US" sz="4400" dirty="0" smtClean="0"/>
              <a:t> </a:t>
            </a:r>
            <a:r>
              <a:rPr lang="en-US" sz="4400" dirty="0" err="1" smtClean="0"/>
              <a:t>Griff</a:t>
            </a:r>
            <a:r>
              <a:rPr lang="en-US" sz="4400" dirty="0" smtClean="0"/>
              <a:t>.-An </a:t>
            </a:r>
            <a:r>
              <a:rPr lang="en-US" sz="4400" dirty="0" err="1" smtClean="0"/>
              <a:t>ethnomedicinal</a:t>
            </a:r>
            <a:r>
              <a:rPr lang="en-US" sz="4400" dirty="0" smtClean="0"/>
              <a:t> plant of Assam; S Borah, BB </a:t>
            </a:r>
            <a:r>
              <a:rPr lang="en-US" sz="4400" dirty="0" err="1" smtClean="0"/>
              <a:t>Kakoti</a:t>
            </a:r>
            <a:r>
              <a:rPr lang="en-US" sz="4400" dirty="0" smtClean="0"/>
              <a:t>, K </a:t>
            </a:r>
            <a:r>
              <a:rPr lang="en-US" sz="4400" dirty="0" err="1" smtClean="0"/>
              <a:t>Mahato</a:t>
            </a:r>
            <a:r>
              <a:rPr lang="en-US" sz="4400" dirty="0" smtClean="0"/>
              <a:t>, D </a:t>
            </a:r>
            <a:r>
              <a:rPr lang="en-US" sz="4400" dirty="0" err="1" smtClean="0"/>
              <a:t>Chakraborty</a:t>
            </a:r>
            <a:r>
              <a:rPr lang="en-US" sz="4400" dirty="0" smtClean="0"/>
              <a:t>, S </a:t>
            </a:r>
            <a:r>
              <a:rPr lang="en-US" sz="4400" dirty="0" err="1" smtClean="0"/>
              <a:t>Lahkar</a:t>
            </a:r>
            <a:r>
              <a:rPr lang="en-US" sz="4400" dirty="0" smtClean="0"/>
              <a:t>, B </a:t>
            </a:r>
            <a:r>
              <a:rPr lang="en-US" sz="4400" dirty="0" err="1" smtClean="0"/>
              <a:t>Gogoi</a:t>
            </a:r>
            <a:r>
              <a:rPr lang="en-US" sz="4400" dirty="0" smtClean="0"/>
              <a:t>; Indian Journal of Natural Products and Resources (IJNPR)[Formerly Natural ; 2015</a:t>
            </a:r>
            <a:endParaRPr lang="en-IN" sz="4400" dirty="0" smtClean="0"/>
          </a:p>
          <a:p>
            <a:pPr marL="742950" lvl="0" indent="-742950" fontAlgn="base">
              <a:buFont typeface="+mj-lt"/>
              <a:buAutoNum type="arabicPeriod" startAt="83"/>
            </a:pPr>
            <a:r>
              <a:rPr lang="en-US" sz="4400" dirty="0" err="1" smtClean="0"/>
              <a:t>Resveratrol</a:t>
            </a:r>
            <a:r>
              <a:rPr lang="en-US" sz="4400" dirty="0" smtClean="0"/>
              <a:t> and Omega-3 Fatty Acid: Its Implications in Cardiovascular Diseases; BB </a:t>
            </a:r>
            <a:r>
              <a:rPr lang="en-US" sz="4400" dirty="0" err="1" smtClean="0"/>
              <a:t>Kakoti</a:t>
            </a:r>
            <a:r>
              <a:rPr lang="en-US" sz="4400" dirty="0" smtClean="0"/>
              <a:t>, DG Hernandez-</a:t>
            </a:r>
            <a:r>
              <a:rPr lang="en-US" sz="4400" dirty="0" err="1" smtClean="0"/>
              <a:t>Ontiveros</a:t>
            </a:r>
            <a:r>
              <a:rPr lang="en-US" sz="4400" dirty="0" smtClean="0"/>
              <a:t>, MS </a:t>
            </a:r>
            <a:r>
              <a:rPr lang="en-US" sz="4400" dirty="0" err="1" smtClean="0"/>
              <a:t>Kataki</a:t>
            </a:r>
            <a:r>
              <a:rPr lang="en-US" sz="4400" dirty="0" smtClean="0"/>
              <a:t>, K Shah, Y </a:t>
            </a:r>
            <a:r>
              <a:rPr lang="en-US" sz="4400" dirty="0" err="1" smtClean="0"/>
              <a:t>Pathak</a:t>
            </a:r>
            <a:r>
              <a:rPr lang="en-US" sz="4400" dirty="0" smtClean="0"/>
              <a:t>; Frontiers in Cardiovascular Medicine 2-3; 2015</a:t>
            </a:r>
            <a:endParaRPr lang="en-IN" sz="4400" dirty="0" smtClean="0"/>
          </a:p>
          <a:p>
            <a:pPr marL="742950" lvl="0" indent="-742950" fontAlgn="base">
              <a:buFont typeface="+mj-lt"/>
              <a:buAutoNum type="arabicPeriod" startAt="83"/>
            </a:pPr>
            <a:r>
              <a:rPr lang="en-US" sz="4400" dirty="0" smtClean="0"/>
              <a:t>Evaluation of in-vitro </a:t>
            </a:r>
            <a:r>
              <a:rPr lang="en-US" sz="4400" dirty="0" err="1" smtClean="0"/>
              <a:t>anthelmintic</a:t>
            </a:r>
            <a:r>
              <a:rPr lang="en-US" sz="4400" dirty="0" smtClean="0"/>
              <a:t> activity of </a:t>
            </a:r>
            <a:r>
              <a:rPr lang="en-US" sz="4400" dirty="0" err="1" smtClean="0"/>
              <a:t>Heliotropium</a:t>
            </a:r>
            <a:r>
              <a:rPr lang="en-US" sz="4400" dirty="0" smtClean="0"/>
              <a:t> </a:t>
            </a:r>
            <a:r>
              <a:rPr lang="en-US" sz="4400" dirty="0" err="1" smtClean="0"/>
              <a:t>indicum</a:t>
            </a:r>
            <a:r>
              <a:rPr lang="en-US" sz="4400" dirty="0" smtClean="0"/>
              <a:t> Linn. leaves in Indian adult earthworm; K </a:t>
            </a:r>
            <a:r>
              <a:rPr lang="en-US" sz="4400" dirty="0" err="1" smtClean="0"/>
              <a:t>Mahato</a:t>
            </a:r>
            <a:r>
              <a:rPr lang="en-US" sz="4400" dirty="0" smtClean="0"/>
              <a:t>, BB </a:t>
            </a:r>
            <a:r>
              <a:rPr lang="en-US" sz="4400" dirty="0" err="1" smtClean="0"/>
              <a:t>Kakoti</a:t>
            </a:r>
            <a:r>
              <a:rPr lang="en-US" sz="4400" dirty="0" smtClean="0"/>
              <a:t>, S Borah, M Kumar; Asian Pacific Journal of Tropical Disease 4, S259-S262;5; 2014</a:t>
            </a:r>
            <a:endParaRPr lang="en-IN" sz="44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784976" cy="6264696"/>
          </a:xfrm>
        </p:spPr>
        <p:txBody>
          <a:bodyPr/>
          <a:lstStyle/>
          <a:p>
            <a:pPr marL="0" indent="0" algn="ctr">
              <a:buNone/>
            </a:pPr>
            <a:r>
              <a:rPr lang="en-US" sz="1800" dirty="0" smtClean="0">
                <a:latin typeface="Trebuchet MS" pitchFamily="34" charset="0"/>
              </a:rPr>
              <a:t>Number of candidates awarded M.Sc. degree in Biotechnology from the Centre for Studies in Biotechnology, Dibrugarh University</a:t>
            </a:r>
            <a:endParaRPr lang="en-IN" sz="1800" dirty="0" smtClean="0">
              <a:latin typeface="Trebuchet MS" pitchFamily="34" charset="0"/>
            </a:endParaRPr>
          </a:p>
          <a:p>
            <a:pPr>
              <a:buNone/>
            </a:pPr>
            <a:endParaRPr lang="en-US" sz="2800" dirty="0" smtClean="0"/>
          </a:p>
          <a:p>
            <a:pPr>
              <a:buNone/>
            </a:pPr>
            <a:endParaRPr lang="en-IN" sz="2800" dirty="0"/>
          </a:p>
        </p:txBody>
      </p:sp>
      <p:graphicFrame>
        <p:nvGraphicFramePr>
          <p:cNvPr id="5" name="Table 4"/>
          <p:cNvGraphicFramePr>
            <a:graphicFrameLocks noGrp="1"/>
          </p:cNvGraphicFramePr>
          <p:nvPr/>
        </p:nvGraphicFramePr>
        <p:xfrm>
          <a:off x="1979712" y="980728"/>
          <a:ext cx="5400603" cy="3329432"/>
        </p:xfrm>
        <a:graphic>
          <a:graphicData uri="http://schemas.openxmlformats.org/drawingml/2006/table">
            <a:tbl>
              <a:tblPr firstRow="1" bandRow="1">
                <a:tableStyleId>{5C22544A-7EE6-4342-B048-85BDC9FD1C3A}</a:tableStyleId>
              </a:tblPr>
              <a:tblGrid>
                <a:gridCol w="1800201"/>
                <a:gridCol w="1800201"/>
                <a:gridCol w="1800201"/>
              </a:tblGrid>
              <a:tr h="478984">
                <a:tc>
                  <a:txBody>
                    <a:bodyPr/>
                    <a:lstStyle/>
                    <a:p>
                      <a:pPr algn="ctr">
                        <a:lnSpc>
                          <a:spcPct val="115000"/>
                        </a:lnSpc>
                        <a:spcAft>
                          <a:spcPts val="1000"/>
                        </a:spcAft>
                      </a:pPr>
                      <a:r>
                        <a:rPr lang="en-US" sz="1200" b="1" dirty="0" smtClean="0">
                          <a:solidFill>
                            <a:schemeClr val="bg1"/>
                          </a:solidFill>
                          <a:uFill>
                            <a:solidFill>
                              <a:srgbClr val="000000"/>
                            </a:solidFill>
                          </a:uFill>
                          <a:latin typeface="Times New Roman"/>
                          <a:ea typeface="Calibri"/>
                          <a:cs typeface="Calibri"/>
                        </a:rPr>
                        <a:t>Sl. No.</a:t>
                      </a:r>
                      <a:endParaRPr lang="en-IN" sz="1200" dirty="0">
                        <a:solidFill>
                          <a:schemeClr val="bg1"/>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chemeClr val="bg1"/>
                          </a:solidFill>
                          <a:uFill>
                            <a:solidFill>
                              <a:srgbClr val="000000"/>
                            </a:solidFill>
                          </a:uFill>
                          <a:latin typeface="Times New Roman"/>
                          <a:ea typeface="Calibri"/>
                          <a:cs typeface="Calibri"/>
                        </a:rPr>
                        <a:t>Year</a:t>
                      </a:r>
                      <a:endParaRPr lang="en-IN" sz="1200" dirty="0">
                        <a:solidFill>
                          <a:schemeClr val="bg1"/>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chemeClr val="bg1"/>
                          </a:solidFill>
                          <a:uFill>
                            <a:solidFill>
                              <a:srgbClr val="000000"/>
                            </a:solidFill>
                          </a:uFill>
                          <a:latin typeface="Times New Roman"/>
                          <a:ea typeface="Calibri"/>
                          <a:cs typeface="Calibri"/>
                        </a:rPr>
                        <a:t>No. </a:t>
                      </a:r>
                      <a:r>
                        <a:rPr lang="en-US" sz="1200" b="1" dirty="0" smtClean="0">
                          <a:solidFill>
                            <a:schemeClr val="bg1"/>
                          </a:solidFill>
                          <a:uFill>
                            <a:solidFill>
                              <a:srgbClr val="000000"/>
                            </a:solidFill>
                          </a:uFill>
                          <a:latin typeface="Times New Roman"/>
                          <a:ea typeface="Calibri"/>
                          <a:cs typeface="Calibri"/>
                        </a:rPr>
                        <a:t>of  Students</a:t>
                      </a:r>
                      <a:r>
                        <a:rPr lang="en-US" sz="1200" b="1" baseline="0" dirty="0" smtClean="0">
                          <a:solidFill>
                            <a:schemeClr val="bg1"/>
                          </a:solidFill>
                          <a:uFill>
                            <a:solidFill>
                              <a:srgbClr val="000000"/>
                            </a:solidFill>
                          </a:uFill>
                          <a:latin typeface="Times New Roman"/>
                          <a:ea typeface="Calibri"/>
                          <a:cs typeface="Calibri"/>
                        </a:rPr>
                        <a:t> a</a:t>
                      </a:r>
                      <a:r>
                        <a:rPr lang="en-US" sz="1200" b="1" dirty="0" smtClean="0">
                          <a:solidFill>
                            <a:schemeClr val="bg1"/>
                          </a:solidFill>
                          <a:uFill>
                            <a:solidFill>
                              <a:srgbClr val="000000"/>
                            </a:solidFill>
                          </a:uFill>
                          <a:latin typeface="Times New Roman"/>
                          <a:ea typeface="Calibri"/>
                          <a:cs typeface="Calibri"/>
                        </a:rPr>
                        <a:t>warded </a:t>
                      </a:r>
                      <a:r>
                        <a:rPr lang="en-US" sz="1200" b="1" dirty="0">
                          <a:solidFill>
                            <a:schemeClr val="bg1"/>
                          </a:solidFill>
                          <a:uFill>
                            <a:solidFill>
                              <a:srgbClr val="000000"/>
                            </a:solidFill>
                          </a:uFill>
                          <a:latin typeface="Times New Roman"/>
                          <a:ea typeface="Calibri"/>
                          <a:cs typeface="Calibri"/>
                        </a:rPr>
                        <a:t>M.Sc. Biotechnology</a:t>
                      </a:r>
                      <a:endParaRPr lang="en-IN" sz="1200" dirty="0">
                        <a:solidFill>
                          <a:schemeClr val="bg1"/>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1</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2007-2009</a:t>
                      </a:r>
                      <a:endParaRPr lang="en-IN" sz="1200" b="1">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11</a:t>
                      </a:r>
                      <a:endParaRPr lang="en-IN" sz="1200" b="1">
                        <a:solidFill>
                          <a:srgbClr val="000000"/>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2008-2010</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16</a:t>
                      </a:r>
                      <a:endParaRPr lang="en-IN" sz="1200" b="1">
                        <a:solidFill>
                          <a:srgbClr val="000000"/>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3</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2009-2011</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19</a:t>
                      </a:r>
                      <a:endParaRPr lang="en-IN" sz="1200" b="1">
                        <a:solidFill>
                          <a:srgbClr val="000000"/>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4</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2010-2012</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21</a:t>
                      </a:r>
                      <a:endParaRPr lang="en-IN" sz="1200" b="1">
                        <a:solidFill>
                          <a:srgbClr val="000000"/>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5</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2011-2013</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21</a:t>
                      </a:r>
                      <a:endParaRPr lang="en-IN" sz="1200" b="1">
                        <a:solidFill>
                          <a:srgbClr val="000000"/>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6</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2012-2014</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20</a:t>
                      </a:r>
                      <a:endParaRPr lang="en-IN" sz="1200" b="1">
                        <a:solidFill>
                          <a:srgbClr val="000000"/>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7</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2013-2015</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25</a:t>
                      </a:r>
                      <a:endParaRPr lang="en-IN" sz="1200" b="1">
                        <a:solidFill>
                          <a:srgbClr val="000000"/>
                        </a:solidFill>
                        <a:uFill>
                          <a:solidFill>
                            <a:srgbClr val="000000"/>
                          </a:solidFill>
                        </a:uFill>
                        <a:latin typeface="Calibri"/>
                        <a:ea typeface="Calibri"/>
                        <a:cs typeface="Calibri"/>
                      </a:endParaRPr>
                    </a:p>
                  </a:txBody>
                  <a:tcPr marL="50800" marR="50800" marT="50800" marB="50800"/>
                </a:tc>
              </a:tr>
              <a:tr h="270631">
                <a:tc>
                  <a:txBody>
                    <a:bodyPr/>
                    <a:lstStyle/>
                    <a:p>
                      <a:pPr algn="ctr">
                        <a:lnSpc>
                          <a:spcPct val="115000"/>
                        </a:lnSpc>
                        <a:spcAft>
                          <a:spcPts val="0"/>
                        </a:spcAft>
                      </a:pPr>
                      <a:r>
                        <a:rPr lang="en-US" sz="1200" b="1">
                          <a:solidFill>
                            <a:srgbClr val="000000"/>
                          </a:solidFill>
                          <a:uFill>
                            <a:solidFill>
                              <a:srgbClr val="000000"/>
                            </a:solidFill>
                          </a:uFill>
                          <a:latin typeface="Times New Roman"/>
                          <a:ea typeface="Calibri"/>
                          <a:cs typeface="Calibri"/>
                        </a:rPr>
                        <a:t>8</a:t>
                      </a:r>
                      <a:endParaRPr lang="en-IN" sz="1200" b="1">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2014-2016</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25</a:t>
                      </a:r>
                      <a:endParaRPr lang="en-IN" sz="1200" b="1" dirty="0">
                        <a:solidFill>
                          <a:srgbClr val="000000"/>
                        </a:solidFill>
                        <a:uFill>
                          <a:solidFill>
                            <a:srgbClr val="000000"/>
                          </a:solidFill>
                        </a:uFill>
                        <a:latin typeface="Calibri"/>
                        <a:ea typeface="Calibri"/>
                        <a:cs typeface="Calibri"/>
                      </a:endParaRPr>
                    </a:p>
                  </a:txBody>
                  <a:tcPr marL="50800" marR="50800" marT="50800" marB="50800"/>
                </a:tc>
              </a:tr>
              <a:tr h="270631">
                <a:tc gridSpan="2">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Total</a:t>
                      </a:r>
                      <a:endParaRPr lang="en-IN" sz="1200" b="1" dirty="0">
                        <a:solidFill>
                          <a:srgbClr val="000000"/>
                        </a:solidFill>
                        <a:uFill>
                          <a:solidFill>
                            <a:srgbClr val="000000"/>
                          </a:solidFill>
                        </a:uFill>
                        <a:latin typeface="Calibri"/>
                        <a:ea typeface="Calibri"/>
                        <a:cs typeface="Calibri"/>
                      </a:endParaRPr>
                    </a:p>
                  </a:txBody>
                  <a:tcPr marL="50800" marR="50800" marT="50800" marB="50800"/>
                </a:tc>
                <a:tc hMerge="1">
                  <a:txBody>
                    <a:bodyPr/>
                    <a:lstStyle/>
                    <a:p>
                      <a:endParaRPr lang="en-IN"/>
                    </a:p>
                  </a:txBody>
                  <a:tcPr/>
                </a:tc>
                <a:tc>
                  <a:txBody>
                    <a:bodyPr/>
                    <a:lstStyle/>
                    <a:p>
                      <a:pPr algn="ctr">
                        <a:lnSpc>
                          <a:spcPct val="115000"/>
                        </a:lnSpc>
                        <a:spcAft>
                          <a:spcPts val="0"/>
                        </a:spcAft>
                      </a:pPr>
                      <a:r>
                        <a:rPr lang="en-US" sz="1200" b="1" dirty="0">
                          <a:solidFill>
                            <a:srgbClr val="000000"/>
                          </a:solidFill>
                          <a:uFill>
                            <a:solidFill>
                              <a:srgbClr val="000000"/>
                            </a:solidFill>
                          </a:uFill>
                          <a:latin typeface="Times New Roman"/>
                          <a:ea typeface="Calibri"/>
                          <a:cs typeface="Calibri"/>
                        </a:rPr>
                        <a:t>158</a:t>
                      </a:r>
                      <a:endParaRPr lang="en-IN" sz="1200" b="1" dirty="0">
                        <a:solidFill>
                          <a:srgbClr val="000000"/>
                        </a:solidFill>
                        <a:uFill>
                          <a:solidFill>
                            <a:srgbClr val="000000"/>
                          </a:solidFill>
                        </a:uFill>
                        <a:latin typeface="Calibri"/>
                        <a:ea typeface="Calibri"/>
                        <a:cs typeface="Calibri"/>
                      </a:endParaRPr>
                    </a:p>
                  </a:txBody>
                  <a:tcPr marL="50800" marR="50800" marT="50800" marB="50800"/>
                </a:tc>
              </a:tr>
            </a:tbl>
          </a:graphicData>
        </a:graphic>
      </p:graphicFrame>
      <p:sp>
        <p:nvSpPr>
          <p:cNvPr id="4" name="TextBox 3"/>
          <p:cNvSpPr txBox="1"/>
          <p:nvPr/>
        </p:nvSpPr>
        <p:spPr>
          <a:xfrm>
            <a:off x="467544" y="4643446"/>
            <a:ext cx="8280920" cy="646331"/>
          </a:xfrm>
          <a:prstGeom prst="rect">
            <a:avLst/>
          </a:prstGeom>
          <a:noFill/>
        </p:spPr>
        <p:txBody>
          <a:bodyPr wrap="square" rtlCol="0">
            <a:spAutoFit/>
          </a:bodyPr>
          <a:lstStyle/>
          <a:p>
            <a:pPr algn="just"/>
            <a:endParaRPr lang="en-IN" dirty="0" smtClean="0"/>
          </a:p>
          <a:p>
            <a:endParaRPr lang="en-IN" dirty="0"/>
          </a:p>
        </p:txBody>
      </p:sp>
      <p:sp>
        <p:nvSpPr>
          <p:cNvPr id="6" name="TextBox 5"/>
          <p:cNvSpPr txBox="1"/>
          <p:nvPr/>
        </p:nvSpPr>
        <p:spPr>
          <a:xfrm>
            <a:off x="857224" y="4857760"/>
            <a:ext cx="7358114" cy="1477328"/>
          </a:xfrm>
          <a:prstGeom prst="rect">
            <a:avLst/>
          </a:prstGeom>
          <a:noFill/>
        </p:spPr>
        <p:txBody>
          <a:bodyPr wrap="square" rtlCol="0">
            <a:spAutoFit/>
          </a:bodyPr>
          <a:lstStyle/>
          <a:p>
            <a:r>
              <a:rPr lang="en-IN" dirty="0" smtClean="0"/>
              <a:t> </a:t>
            </a:r>
            <a:r>
              <a:rPr lang="en-IN" u="sng" dirty="0" smtClean="0"/>
              <a:t>Alumni Status:</a:t>
            </a:r>
          </a:p>
          <a:p>
            <a:endParaRPr lang="en-IN" dirty="0" smtClean="0"/>
          </a:p>
          <a:p>
            <a:pPr>
              <a:buFontTx/>
              <a:buChar char="-"/>
            </a:pPr>
            <a:r>
              <a:rPr lang="en-IN" dirty="0" smtClean="0"/>
              <a:t>Pursuing PhD and Post-Doc in National and International Institutes</a:t>
            </a:r>
          </a:p>
          <a:p>
            <a:pPr>
              <a:buFontTx/>
              <a:buChar char="-"/>
            </a:pPr>
            <a:r>
              <a:rPr lang="en-IN" dirty="0" smtClean="0"/>
              <a:t> Placed in leading Biotechnology Companies (Through BCIL)</a:t>
            </a:r>
          </a:p>
          <a:p>
            <a:pPr>
              <a:buFontTx/>
              <a:buChar char="-"/>
            </a:pPr>
            <a:r>
              <a:rPr lang="en-IN" dirty="0" smtClean="0"/>
              <a:t> Developing bio-based enterprises (</a:t>
            </a:r>
            <a:r>
              <a:rPr lang="en-IN" dirty="0" err="1" smtClean="0"/>
              <a:t>Biopesticide</a:t>
            </a:r>
            <a:r>
              <a:rPr lang="en-IN" dirty="0" smtClean="0"/>
              <a:t>, </a:t>
            </a:r>
            <a:r>
              <a:rPr lang="en-IN" dirty="0" err="1" smtClean="0"/>
              <a:t>Biofertilisers</a:t>
            </a:r>
            <a:r>
              <a:rPr lang="en-IN" dirty="0" smtClean="0"/>
              <a:t>, Organic tea)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5"/>
            <a:ext cx="8229600" cy="2571767"/>
          </a:xfrm>
        </p:spPr>
        <p:txBody>
          <a:bodyPr>
            <a:normAutofit fontScale="47500" lnSpcReduction="20000"/>
          </a:bodyPr>
          <a:lstStyle/>
          <a:p>
            <a:pPr marL="457200" lvl="0" indent="-457200" fontAlgn="base">
              <a:buFont typeface="+mj-lt"/>
              <a:buAutoNum type="arabicPeriod" startAt="100"/>
            </a:pPr>
            <a:r>
              <a:rPr lang="en-US" sz="2300" dirty="0" smtClean="0"/>
              <a:t>Anti-arthritic potential of leaves of </a:t>
            </a:r>
            <a:r>
              <a:rPr lang="en-US" sz="2300" dirty="0" err="1" smtClean="0"/>
              <a:t>Lasia</a:t>
            </a:r>
            <a:r>
              <a:rPr lang="en-US" sz="2300" dirty="0" smtClean="0"/>
              <a:t> </a:t>
            </a:r>
            <a:r>
              <a:rPr lang="en-US" sz="2300" dirty="0" err="1" smtClean="0"/>
              <a:t>spinosa</a:t>
            </a:r>
            <a:r>
              <a:rPr lang="en-US" sz="2300" dirty="0" smtClean="0"/>
              <a:t> </a:t>
            </a:r>
            <a:r>
              <a:rPr lang="en-US" sz="2300" dirty="0" err="1" smtClean="0"/>
              <a:t>thwaites</a:t>
            </a:r>
            <a:r>
              <a:rPr lang="en-US" sz="2300" dirty="0" smtClean="0"/>
              <a:t>-an </a:t>
            </a:r>
            <a:r>
              <a:rPr lang="en-US" sz="2300" dirty="0" err="1" smtClean="0"/>
              <a:t>ethnomedicinal</a:t>
            </a:r>
            <a:r>
              <a:rPr lang="en-US" sz="2300" dirty="0" smtClean="0"/>
              <a:t> plant of Assam in complete </a:t>
            </a:r>
            <a:r>
              <a:rPr lang="en-US" sz="2300" dirty="0" err="1" smtClean="0"/>
              <a:t>freund's</a:t>
            </a:r>
            <a:r>
              <a:rPr lang="en-US" sz="2300" dirty="0" smtClean="0"/>
              <a:t> adjuvant induced arthritic rats; S Borah, BB </a:t>
            </a:r>
            <a:r>
              <a:rPr lang="en-US" sz="2300" dirty="0" err="1" smtClean="0"/>
              <a:t>Kakoti</a:t>
            </a:r>
            <a:r>
              <a:rPr lang="en-US" sz="2300" dirty="0" smtClean="0"/>
              <a:t>, M Kumar, K </a:t>
            </a:r>
            <a:r>
              <a:rPr lang="en-US" sz="2300" dirty="0" err="1" smtClean="0"/>
              <a:t>Mahato</a:t>
            </a:r>
            <a:r>
              <a:rPr lang="en-US" sz="2300" dirty="0" smtClean="0"/>
              <a:t>, S Das, P </a:t>
            </a:r>
            <a:r>
              <a:rPr lang="en-US" sz="2300" dirty="0" err="1" smtClean="0"/>
              <a:t>Mondal</a:t>
            </a:r>
            <a:r>
              <a:rPr lang="en-US" sz="2300" dirty="0" smtClean="0"/>
              <a:t>; INDIAN JOURNAL OF PHARMACOLOGY 46, S64-S64; 2014</a:t>
            </a:r>
            <a:endParaRPr lang="en-IN" sz="2300" dirty="0" smtClean="0"/>
          </a:p>
          <a:p>
            <a:pPr marL="457200" lvl="0" indent="-457200" fontAlgn="base">
              <a:buFont typeface="+mj-lt"/>
              <a:buAutoNum type="arabicPeriod" startAt="100"/>
            </a:pPr>
            <a:r>
              <a:rPr lang="en-US" sz="2300" dirty="0" smtClean="0"/>
              <a:t>Study on Antibacterial Activity of the Bark of </a:t>
            </a:r>
            <a:r>
              <a:rPr lang="en-US" sz="2300" dirty="0" err="1" smtClean="0"/>
              <a:t>Garcinia</a:t>
            </a:r>
            <a:r>
              <a:rPr lang="en-US" sz="2300" dirty="0" smtClean="0"/>
              <a:t> </a:t>
            </a:r>
            <a:r>
              <a:rPr lang="en-US" sz="2300" dirty="0" err="1" smtClean="0"/>
              <a:t>lanceifolia</a:t>
            </a:r>
            <a:r>
              <a:rPr lang="en-US" sz="2300" dirty="0" smtClean="0"/>
              <a:t> </a:t>
            </a:r>
            <a:r>
              <a:rPr lang="en-US" sz="2300" dirty="0" err="1" smtClean="0"/>
              <a:t>Roxb</a:t>
            </a:r>
            <a:r>
              <a:rPr lang="en-US" sz="2300" dirty="0" smtClean="0"/>
              <a:t>.; NS Bora, BB </a:t>
            </a:r>
            <a:r>
              <a:rPr lang="en-US" sz="2300" dirty="0" err="1" smtClean="0"/>
              <a:t>Kakoti</a:t>
            </a:r>
            <a:r>
              <a:rPr lang="en-US" sz="2300" dirty="0" smtClean="0"/>
              <a:t>, B </a:t>
            </a:r>
            <a:r>
              <a:rPr lang="en-US" sz="2300" dirty="0" err="1" smtClean="0"/>
              <a:t>Gogoi</a:t>
            </a:r>
            <a:r>
              <a:rPr lang="en-US" sz="2300" dirty="0" smtClean="0"/>
              <a:t>; International Scholarly Research Notices ; 2014</a:t>
            </a:r>
            <a:endParaRPr lang="en-IN" sz="2300" dirty="0" smtClean="0"/>
          </a:p>
          <a:p>
            <a:pPr marL="457200" lvl="0" indent="-457200" fontAlgn="base">
              <a:buFont typeface="+mj-lt"/>
              <a:buAutoNum type="arabicPeriod" startAt="100"/>
            </a:pPr>
            <a:r>
              <a:rPr lang="en-US" sz="2300" dirty="0" smtClean="0"/>
              <a:t>In vitro </a:t>
            </a:r>
            <a:r>
              <a:rPr lang="en-US" sz="2300" dirty="0" err="1" smtClean="0"/>
              <a:t>antihelmintic</a:t>
            </a:r>
            <a:r>
              <a:rPr lang="en-US" sz="2300" dirty="0" smtClean="0"/>
              <a:t> activity of bark extract of </a:t>
            </a:r>
            <a:r>
              <a:rPr lang="en-US" sz="2300" dirty="0" err="1" smtClean="0"/>
              <a:t>Cinnamomum</a:t>
            </a:r>
            <a:r>
              <a:rPr lang="en-US" sz="2300" dirty="0" smtClean="0"/>
              <a:t> </a:t>
            </a:r>
            <a:r>
              <a:rPr lang="en-US" sz="2300" dirty="0" err="1" smtClean="0"/>
              <a:t>bejolghota</a:t>
            </a:r>
            <a:r>
              <a:rPr lang="en-US" sz="2300" dirty="0" smtClean="0"/>
              <a:t> (</a:t>
            </a:r>
            <a:r>
              <a:rPr lang="en-US" sz="2300" dirty="0" err="1" smtClean="0"/>
              <a:t>Buch</a:t>
            </a:r>
            <a:r>
              <a:rPr lang="en-US" sz="2300" dirty="0" smtClean="0"/>
              <a:t>.-Ham.) in Indian adult earthworm (</a:t>
            </a:r>
            <a:r>
              <a:rPr lang="en-US" sz="2300" dirty="0" err="1" smtClean="0"/>
              <a:t>Pheretima</a:t>
            </a:r>
            <a:r>
              <a:rPr lang="en-US" sz="2300" dirty="0" smtClean="0"/>
              <a:t> </a:t>
            </a:r>
            <a:r>
              <a:rPr lang="en-US" sz="2300" dirty="0" err="1" smtClean="0"/>
              <a:t>posthuma</a:t>
            </a:r>
            <a:r>
              <a:rPr lang="en-US" sz="2300" dirty="0" smtClean="0"/>
              <a:t>); B </a:t>
            </a:r>
            <a:r>
              <a:rPr lang="en-US" sz="2300" dirty="0" err="1" smtClean="0"/>
              <a:t>Gogoi</a:t>
            </a:r>
            <a:r>
              <a:rPr lang="en-US" sz="2300" dirty="0" smtClean="0"/>
              <a:t>, BB </a:t>
            </a:r>
            <a:r>
              <a:rPr lang="en-US" sz="2300" dirty="0" err="1" smtClean="0"/>
              <a:t>Kakoti</a:t>
            </a:r>
            <a:r>
              <a:rPr lang="en-US" sz="2300" dirty="0" smtClean="0"/>
              <a:t>, NS Bora, P </a:t>
            </a:r>
            <a:r>
              <a:rPr lang="en-US" sz="2300" dirty="0" err="1" smtClean="0"/>
              <a:t>Yadav</a:t>
            </a:r>
            <a:r>
              <a:rPr lang="en-US" sz="2300" dirty="0" smtClean="0"/>
              <a:t> Asian Pacific Journal of Tropical Disease 4, S924-S927; 	2014</a:t>
            </a:r>
            <a:endParaRPr lang="en-IN" sz="2300" dirty="0" smtClean="0"/>
          </a:p>
          <a:p>
            <a:pPr marL="457200" lvl="0" indent="-457200" fontAlgn="base">
              <a:buFont typeface="+mj-lt"/>
              <a:buAutoNum type="arabicPeriod" startAt="100"/>
            </a:pPr>
            <a:r>
              <a:rPr lang="en-US" sz="2300" dirty="0" err="1" smtClean="0"/>
              <a:t>Antihyperglycemic</a:t>
            </a:r>
            <a:r>
              <a:rPr lang="en-US" sz="2300" dirty="0" smtClean="0"/>
              <a:t> and in vivo </a:t>
            </a:r>
            <a:r>
              <a:rPr lang="en-US" sz="2300" dirty="0" err="1" smtClean="0"/>
              <a:t>antioxidative</a:t>
            </a:r>
            <a:r>
              <a:rPr lang="en-US" sz="2300" dirty="0" smtClean="0"/>
              <a:t> activity evaluation of </a:t>
            </a:r>
            <a:r>
              <a:rPr lang="en-US" sz="2300" dirty="0" err="1" smtClean="0"/>
              <a:t>Cinnamomum</a:t>
            </a:r>
            <a:r>
              <a:rPr lang="en-US" sz="2300" dirty="0" smtClean="0"/>
              <a:t> </a:t>
            </a:r>
            <a:r>
              <a:rPr lang="en-US" sz="2300" dirty="0" err="1" smtClean="0"/>
              <a:t>bejolghota</a:t>
            </a:r>
            <a:r>
              <a:rPr lang="en-US" sz="2300" dirty="0" smtClean="0"/>
              <a:t> (</a:t>
            </a:r>
            <a:r>
              <a:rPr lang="en-US" sz="2300" dirty="0" err="1" smtClean="0"/>
              <a:t>Buch</a:t>
            </a:r>
            <a:r>
              <a:rPr lang="en-US" sz="2300" dirty="0" smtClean="0"/>
              <a:t>.-Ham.) in </a:t>
            </a:r>
            <a:r>
              <a:rPr lang="en-US" sz="2300" dirty="0" err="1" smtClean="0"/>
              <a:t>streptozotocin</a:t>
            </a:r>
            <a:r>
              <a:rPr lang="en-US" sz="2300" dirty="0" smtClean="0"/>
              <a:t> induced diabetic rats: an </a:t>
            </a:r>
            <a:r>
              <a:rPr lang="en-US" sz="2300" dirty="0" err="1" smtClean="0"/>
              <a:t>ethnomedicinal</a:t>
            </a:r>
            <a:r>
              <a:rPr lang="en-US" sz="2300" dirty="0" smtClean="0"/>
              <a:t> plant in Assam; B </a:t>
            </a:r>
            <a:r>
              <a:rPr lang="en-US" sz="2300" dirty="0" err="1" smtClean="0"/>
              <a:t>Gogoi</a:t>
            </a:r>
            <a:r>
              <a:rPr lang="en-US" sz="2300" dirty="0" smtClean="0"/>
              <a:t>, BB </a:t>
            </a:r>
            <a:r>
              <a:rPr lang="en-US" sz="2300" dirty="0" err="1" smtClean="0"/>
              <a:t>Kakoti</a:t>
            </a:r>
            <a:r>
              <a:rPr lang="en-US" sz="2300" dirty="0" smtClean="0"/>
              <a:t>, S Borah, NS Borah; Asian Pacific journal of tropical medicine 7, S427-S434; 2014</a:t>
            </a:r>
            <a:endParaRPr lang="en-IN" sz="2300" dirty="0" smtClean="0"/>
          </a:p>
          <a:p>
            <a:pPr marL="457200" lvl="0" indent="-457200" fontAlgn="base">
              <a:buFont typeface="+mj-lt"/>
              <a:buAutoNum type="arabicPeriod" startAt="100"/>
            </a:pPr>
            <a:r>
              <a:rPr lang="en-US" sz="2300" dirty="0" smtClean="0"/>
              <a:t>Free Radical Scavenging Activity and Preliminary </a:t>
            </a:r>
            <a:r>
              <a:rPr lang="en-US" sz="2300" dirty="0" err="1" smtClean="0"/>
              <a:t>Phytochemical</a:t>
            </a:r>
            <a:r>
              <a:rPr lang="en-US" sz="2300" dirty="0" smtClean="0"/>
              <a:t> Screening of </a:t>
            </a:r>
            <a:r>
              <a:rPr lang="en-US" sz="2300" dirty="0" err="1" smtClean="0"/>
              <a:t>Methanolic</a:t>
            </a:r>
            <a:r>
              <a:rPr lang="en-US" sz="2300" dirty="0" smtClean="0"/>
              <a:t> Extract of the Bark of </a:t>
            </a:r>
            <a:r>
              <a:rPr lang="en-US" sz="2300" dirty="0" err="1" smtClean="0"/>
              <a:t>Dillenia</a:t>
            </a:r>
            <a:r>
              <a:rPr lang="en-US" sz="2300" dirty="0" smtClean="0"/>
              <a:t> </a:t>
            </a:r>
            <a:r>
              <a:rPr lang="en-US" sz="2300" dirty="0" err="1" smtClean="0"/>
              <a:t>pentagyna</a:t>
            </a:r>
            <a:r>
              <a:rPr lang="en-US" sz="2300" dirty="0" smtClean="0"/>
              <a:t> ROXB. PC </a:t>
            </a:r>
            <a:r>
              <a:rPr lang="en-US" sz="2300" dirty="0" err="1" smtClean="0"/>
              <a:t>Lalawmpuii</a:t>
            </a:r>
            <a:r>
              <a:rPr lang="en-US" sz="2300" dirty="0" smtClean="0"/>
              <a:t>, BB </a:t>
            </a:r>
            <a:r>
              <a:rPr lang="en-US" sz="2300" dirty="0" err="1" smtClean="0"/>
              <a:t>Kakoti</a:t>
            </a:r>
            <a:r>
              <a:rPr lang="en-US" sz="2300" dirty="0" smtClean="0"/>
              <a:t>; American Journal of </a:t>
            </a:r>
            <a:r>
              <a:rPr lang="en-US" sz="2300" dirty="0" err="1" smtClean="0"/>
              <a:t>Phytomedicine</a:t>
            </a:r>
            <a:r>
              <a:rPr lang="en-US" sz="2300" dirty="0" smtClean="0"/>
              <a:t> and Clinical Therapeutics 2 (7), 910-918; 2014</a:t>
            </a:r>
            <a:endParaRPr lang="en-IN" sz="2300" dirty="0" smtClean="0"/>
          </a:p>
          <a:p>
            <a:pPr marL="457200" lvl="0" indent="-457200" fontAlgn="base">
              <a:buFont typeface="+mj-lt"/>
              <a:buAutoNum type="arabicPeriod" startAt="100"/>
            </a:pPr>
            <a:r>
              <a:rPr lang="en-US" sz="2300" dirty="0" smtClean="0"/>
              <a:t>Investigation of in-vitro </a:t>
            </a:r>
            <a:r>
              <a:rPr lang="en-US" sz="2300" dirty="0" err="1" smtClean="0"/>
              <a:t>anthelmintic</a:t>
            </a:r>
            <a:r>
              <a:rPr lang="en-US" sz="2300" dirty="0" smtClean="0"/>
              <a:t> activity of </a:t>
            </a:r>
            <a:r>
              <a:rPr lang="en-US" sz="2300" dirty="0" err="1" smtClean="0"/>
              <a:t>Garcinia</a:t>
            </a:r>
            <a:r>
              <a:rPr lang="en-US" sz="2300" dirty="0" smtClean="0"/>
              <a:t> </a:t>
            </a:r>
            <a:r>
              <a:rPr lang="en-US" sz="2300" dirty="0" err="1" smtClean="0"/>
              <a:t>lanceifolia</a:t>
            </a:r>
            <a:r>
              <a:rPr lang="en-US" sz="2300" dirty="0" smtClean="0"/>
              <a:t> bark in </a:t>
            </a:r>
            <a:r>
              <a:rPr lang="en-US" sz="2300" dirty="0" err="1" smtClean="0"/>
              <a:t>Pheretima</a:t>
            </a:r>
            <a:r>
              <a:rPr lang="en-US" sz="2300" dirty="0" smtClean="0"/>
              <a:t> </a:t>
            </a:r>
            <a:r>
              <a:rPr lang="en-US" sz="2300" dirty="0" err="1" smtClean="0"/>
              <a:t>posthuma</a:t>
            </a:r>
            <a:r>
              <a:rPr lang="en-US" sz="2300" dirty="0" smtClean="0"/>
              <a:t> (Indian adult earthworm)NS Bora, BB </a:t>
            </a:r>
            <a:r>
              <a:rPr lang="en-US" sz="2300" dirty="0" err="1" smtClean="0"/>
              <a:t>Kakoti</a:t>
            </a:r>
            <a:r>
              <a:rPr lang="en-US" sz="2300" dirty="0" smtClean="0"/>
              <a:t>, B </a:t>
            </a:r>
            <a:r>
              <a:rPr lang="en-US" sz="2300" dirty="0" err="1" smtClean="0"/>
              <a:t>Gogoi</a:t>
            </a:r>
            <a:r>
              <a:rPr lang="en-US" sz="2300" dirty="0" smtClean="0"/>
              <a:t>; PHARMANEST 5 (3), 2007-2010; 2014</a:t>
            </a:r>
            <a:endParaRPr lang="en-IN" sz="2300" dirty="0" smtClean="0"/>
          </a:p>
          <a:p>
            <a:pPr marL="457200" lvl="0" indent="-457200" fontAlgn="base">
              <a:buFont typeface="+mj-lt"/>
              <a:buAutoNum type="arabicPeriod" startAt="100"/>
            </a:pPr>
            <a:r>
              <a:rPr lang="en-US" sz="2300" dirty="0" smtClean="0"/>
              <a:t>Ethno-medicinal claims, </a:t>
            </a:r>
            <a:r>
              <a:rPr lang="en-US" sz="2300" dirty="0" err="1" smtClean="0"/>
              <a:t>phytochemistry</a:t>
            </a:r>
            <a:r>
              <a:rPr lang="en-US" sz="2300" dirty="0" smtClean="0"/>
              <a:t> and pharmacology of </a:t>
            </a:r>
            <a:r>
              <a:rPr lang="en-US" sz="2300" dirty="0" err="1" smtClean="0"/>
              <a:t>Spondias</a:t>
            </a:r>
            <a:r>
              <a:rPr lang="en-US" sz="2300" dirty="0" smtClean="0"/>
              <a:t> </a:t>
            </a:r>
            <a:r>
              <a:rPr lang="en-US" sz="2300" dirty="0" err="1" smtClean="0"/>
              <a:t>pinnata</a:t>
            </a:r>
            <a:r>
              <a:rPr lang="en-US" sz="2300" dirty="0" smtClean="0"/>
              <a:t>: a review NS Bora, BB </a:t>
            </a:r>
            <a:r>
              <a:rPr lang="en-US" sz="2300" dirty="0" err="1" smtClean="0"/>
              <a:t>Kakoti</a:t>
            </a:r>
            <a:r>
              <a:rPr lang="en-US" sz="2300" dirty="0" smtClean="0"/>
              <a:t>, B </a:t>
            </a:r>
            <a:r>
              <a:rPr lang="en-US" sz="2300" dirty="0" err="1" smtClean="0"/>
              <a:t>Gogoi</a:t>
            </a:r>
            <a:r>
              <a:rPr lang="en-US" sz="2300" dirty="0" smtClean="0"/>
              <a:t>, AK </a:t>
            </a:r>
            <a:r>
              <a:rPr lang="en-US" sz="2300" dirty="0" err="1" smtClean="0"/>
              <a:t>Goswami</a:t>
            </a:r>
            <a:r>
              <a:rPr lang="en-US" sz="2300" dirty="0" smtClean="0"/>
              <a:t>; International Journal of Pharmaceutical Sciences and Research 5 (4), 1138	2; 2014</a:t>
            </a:r>
            <a:r>
              <a:rPr lang="en-IN" sz="2300" dirty="0" smtClean="0"/>
              <a:t>, </a:t>
            </a:r>
            <a:r>
              <a:rPr lang="en-US" sz="2300" dirty="0" smtClean="0"/>
              <a:t>Garden rue inhibits the </a:t>
            </a:r>
            <a:r>
              <a:rPr lang="en-US" sz="2300" dirty="0" err="1" smtClean="0"/>
              <a:t>arachidonic</a:t>
            </a:r>
            <a:r>
              <a:rPr lang="en-US" sz="2300" dirty="0" smtClean="0"/>
              <a:t> acid pathway, scavenges free</a:t>
            </a:r>
          </a:p>
          <a:p>
            <a:pPr lvl="0" fontAlgn="base"/>
            <a:endParaRPr lang="en-US" sz="2300" dirty="0" smtClean="0"/>
          </a:p>
          <a:p>
            <a:pPr lvl="0" fontAlgn="base"/>
            <a:endParaRPr lang="en-US" sz="2300" dirty="0" smtClean="0"/>
          </a:p>
          <a:p>
            <a:pPr lvl="0" fontAlgn="base"/>
            <a:endParaRPr lang="en-US" sz="2300" dirty="0" smtClean="0"/>
          </a:p>
          <a:p>
            <a:pPr lvl="0" fontAlgn="base"/>
            <a:endParaRPr lang="en-US" sz="2300" dirty="0" smtClean="0"/>
          </a:p>
          <a:p>
            <a:pPr lvl="0" fontAlgn="base"/>
            <a:endParaRPr lang="en-US" sz="2300" dirty="0" smtClean="0"/>
          </a:p>
          <a:p>
            <a:pPr lvl="0" fontAlgn="base"/>
            <a:endParaRPr lang="en-US" sz="2300" dirty="0" smtClean="0"/>
          </a:p>
          <a:p>
            <a:pPr lvl="0" fontAlgn="base"/>
            <a:endParaRPr lang="en-US" sz="2300" dirty="0" smtClean="0"/>
          </a:p>
          <a:p>
            <a:pPr lvl="0" fontAlgn="base"/>
            <a:endParaRPr lang="en-US" sz="2300" dirty="0" smtClean="0"/>
          </a:p>
          <a:p>
            <a:pPr lvl="0" fontAlgn="base"/>
            <a:endParaRPr lang="en-US" sz="2300" dirty="0" smtClean="0"/>
          </a:p>
          <a:p>
            <a:pPr lvl="0" fontAlgn="base"/>
            <a:endParaRPr lang="en-US" sz="2300" dirty="0" smtClean="0"/>
          </a:p>
          <a:p>
            <a:pPr lvl="0" fontAlgn="base">
              <a:buNone/>
            </a:pPr>
            <a:endParaRPr lang="en-IN" sz="2300" dirty="0" smtClean="0"/>
          </a:p>
          <a:p>
            <a:endParaRPr lang="en-IN" dirty="0" smtClean="0"/>
          </a:p>
          <a:p>
            <a:endParaRPr lang="en-IN" dirty="0"/>
          </a:p>
        </p:txBody>
      </p:sp>
      <p:cxnSp>
        <p:nvCxnSpPr>
          <p:cNvPr id="5" name="Straight Connector 4"/>
          <p:cNvCxnSpPr/>
          <p:nvPr/>
        </p:nvCxnSpPr>
        <p:spPr>
          <a:xfrm>
            <a:off x="1357290" y="5357826"/>
            <a:ext cx="6429420" cy="1588"/>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428604"/>
            <a:ext cx="8286808" cy="5632311"/>
          </a:xfrm>
          <a:prstGeom prst="rect">
            <a:avLst/>
          </a:prstGeom>
        </p:spPr>
        <p:txBody>
          <a:bodyPr wrap="square">
            <a:spAutoFit/>
          </a:bodyPr>
          <a:lstStyle/>
          <a:p>
            <a:pPr algn="ctr"/>
            <a:r>
              <a:rPr lang="en-US" sz="3600" b="1" dirty="0">
                <a:solidFill>
                  <a:schemeClr val="tx2"/>
                </a:solidFill>
                <a:uFill>
                  <a:solidFill>
                    <a:srgbClr val="000000"/>
                  </a:solidFill>
                </a:uFill>
                <a:latin typeface="Times New Roman" pitchFamily="18" charset="0"/>
                <a:ea typeface="Arial Unicode MS" panose="020B0604020202020204" pitchFamily="34" charset="-128"/>
                <a:cs typeface="Times New Roman" pitchFamily="18" charset="0"/>
              </a:rPr>
              <a:t>PROJECT PROPOSAL </a:t>
            </a:r>
            <a:endParaRPr lang="en-US" sz="3600" dirty="0">
              <a:solidFill>
                <a:schemeClr val="tx2"/>
              </a:solidFill>
              <a:uFill>
                <a:solidFill>
                  <a:srgbClr val="000000"/>
                </a:solidFill>
              </a:uFill>
              <a:latin typeface="Times New Roman" pitchFamily="18" charset="0"/>
              <a:ea typeface="Arial Unicode MS" panose="020B0604020202020204" pitchFamily="34" charset="-128"/>
              <a:cs typeface="Times New Roman" pitchFamily="18" charset="0"/>
            </a:endParaRPr>
          </a:p>
          <a:p>
            <a:pPr algn="ctr"/>
            <a:endParaRPr lang="en-US" sz="3600" b="1" dirty="0" smtClean="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endParaRPr>
          </a:p>
          <a:p>
            <a:pPr algn="ctr"/>
            <a:r>
              <a:rPr lang="en-US" sz="3600" b="1" dirty="0" smtClean="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t>for </a:t>
            </a:r>
          </a:p>
          <a:p>
            <a:pPr algn="ctr"/>
            <a:r>
              <a:rPr lang="en-US" sz="3600" b="1" dirty="0" smtClean="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t>`</a:t>
            </a:r>
            <a:endParaRPr lang="en-US" sz="3600" dirty="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endParaRPr>
          </a:p>
          <a:p>
            <a:pPr algn="ctr"/>
            <a:r>
              <a:rPr lang="en-US" sz="3600" b="1" dirty="0">
                <a:solidFill>
                  <a:srgbClr val="00B050"/>
                </a:solidFill>
                <a:uFill>
                  <a:solidFill>
                    <a:srgbClr val="000000"/>
                  </a:solidFill>
                </a:uFill>
                <a:latin typeface="Times New Roman" pitchFamily="18" charset="0"/>
                <a:ea typeface="Arial Unicode MS" panose="020B0604020202020204" pitchFamily="34" charset="-128"/>
                <a:cs typeface="Times New Roman" pitchFamily="18" charset="0"/>
              </a:rPr>
              <a:t>Programme on</a:t>
            </a:r>
            <a:r>
              <a:rPr lang="en-US" sz="3600" b="1" dirty="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t/>
            </a:r>
            <a:br>
              <a:rPr lang="en-US" sz="3600" b="1" dirty="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br>
            <a:r>
              <a:rPr lang="en-US" sz="3600" b="1" dirty="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t>Strengthening of Biotechnology teaching, training and research in</a:t>
            </a:r>
            <a:br>
              <a:rPr lang="en-US" sz="3600" b="1" dirty="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br>
            <a:r>
              <a:rPr lang="en-US" sz="3600" b="1" dirty="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t> University and Colleges in North </a:t>
            </a:r>
            <a:r>
              <a:rPr lang="en-US" sz="3600" b="1" dirty="0" smtClean="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rPr>
              <a:t>East</a:t>
            </a:r>
          </a:p>
          <a:p>
            <a:pPr algn="ctr"/>
            <a:endParaRPr lang="en-US" sz="3600" dirty="0">
              <a:solidFill>
                <a:srgbClr val="000000"/>
              </a:solidFill>
              <a:uFill>
                <a:solidFill>
                  <a:srgbClr val="000000"/>
                </a:solidFill>
              </a:uFill>
              <a:latin typeface="Times New Roman" pitchFamily="18" charset="0"/>
              <a:ea typeface="Arial Unicode MS" panose="020B0604020202020204" pitchFamily="34" charset="-128"/>
              <a:cs typeface="Times New Roman" pitchFamily="18" charset="0"/>
            </a:endParaRPr>
          </a:p>
          <a:p>
            <a:pPr algn="ctr"/>
            <a:r>
              <a:rPr lang="en-US" sz="3600" b="1" dirty="0">
                <a:solidFill>
                  <a:schemeClr val="accent2"/>
                </a:solidFill>
                <a:uFill>
                  <a:solidFill>
                    <a:srgbClr val="000000"/>
                  </a:solidFill>
                </a:uFill>
                <a:latin typeface="Times New Roman" pitchFamily="18" charset="0"/>
                <a:ea typeface="Arial Unicode MS" panose="020B0604020202020204" pitchFamily="34" charset="-128"/>
                <a:cs typeface="Times New Roman" pitchFamily="18" charset="0"/>
              </a:rPr>
              <a:t>(PHASE II)</a:t>
            </a:r>
            <a:endParaRPr lang="en-US" sz="3600" dirty="0">
              <a:solidFill>
                <a:schemeClr val="accent2"/>
              </a:solidFill>
              <a:effectLst/>
              <a:uFill>
                <a:solidFill>
                  <a:srgbClr val="000000"/>
                </a:solidFill>
              </a:uFill>
              <a:latin typeface="Times New Roman" pitchFamily="18" charset="0"/>
              <a:ea typeface="Arial Unicode MS" panose="020B0604020202020204" pitchFamily="34" charset="-128"/>
              <a:cs typeface="Times New Roman" pitchFamily="18" charset="0"/>
            </a:endParaRPr>
          </a:p>
        </p:txBody>
      </p:sp>
    </p:spTree>
    <p:extLst>
      <p:ext uri="{BB962C8B-B14F-4D97-AF65-F5344CB8AC3E}">
        <p14:creationId xmlns="" xmlns:p14="http://schemas.microsoft.com/office/powerpoint/2010/main" val="506191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28604"/>
            <a:ext cx="7776864" cy="5878532"/>
          </a:xfrm>
          <a:prstGeom prst="rect">
            <a:avLst/>
          </a:prstGeom>
        </p:spPr>
        <p:txBody>
          <a:bodyPr wrap="square">
            <a:spAutoFit/>
          </a:bodyPr>
          <a:lstStyle/>
          <a:p>
            <a:pPr algn="ctr"/>
            <a:r>
              <a:rPr lang="en-US" sz="2000" b="1" dirty="0" smtClean="0">
                <a:solidFill>
                  <a:schemeClr val="accent2"/>
                </a:solidFill>
                <a:uFill>
                  <a:solidFill>
                    <a:srgbClr val="000000"/>
                  </a:solidFill>
                </a:uFill>
                <a:latin typeface="Times New Roman" panose="02020603050405020304" pitchFamily="18" charset="0"/>
                <a:ea typeface="Arial Unicode MS" panose="020B0604020202020204" pitchFamily="34" charset="-128"/>
                <a:cs typeface="Times New Roman" panose="02020603050405020304" pitchFamily="18" charset="0"/>
              </a:rPr>
              <a:t>OBJECTIVES</a:t>
            </a:r>
            <a:endParaRPr lang="en-US" dirty="0" smtClean="0">
              <a:solidFill>
                <a:schemeClr val="accent2"/>
              </a:solidFill>
              <a:uFill>
                <a:solidFill>
                  <a:srgbClr val="000000"/>
                </a:solidFill>
              </a:uFill>
              <a:latin typeface="Times New Roman" panose="02020603050405020304" pitchFamily="18" charset="0"/>
              <a:ea typeface="Arial Unicode MS" panose="020B0604020202020204" pitchFamily="34" charset="-128"/>
              <a:cs typeface="Times New Roman" panose="02020603050405020304" pitchFamily="18" charset="0"/>
            </a:endParaRPr>
          </a:p>
          <a:p>
            <a:pPr algn="just"/>
            <a:r>
              <a:rPr lang="en-US" sz="20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b="1" dirty="0" smtClean="0">
                <a:solidFill>
                  <a:srgbClr val="000000"/>
                </a:solidFill>
                <a:uFill>
                  <a:solidFill>
                    <a:srgbClr val="000000"/>
                  </a:solidFill>
                </a:uFill>
                <a:latin typeface="Times New Roman" panose="02020603050405020304" pitchFamily="18" charset="0"/>
                <a:ea typeface="Arial Unicode MS" panose="020B0604020202020204" pitchFamily="34" charset="-128"/>
                <a:cs typeface="Times New Roman" panose="02020603050405020304" pitchFamily="18" charset="0"/>
              </a:rPr>
              <a:t>Human Resource Development</a:t>
            </a:r>
            <a:endParaRPr lang="en-US" dirty="0">
              <a:solidFill>
                <a:srgbClr val="000000"/>
              </a:solidFill>
              <a:uFill>
                <a:solidFill>
                  <a:srgbClr val="000000"/>
                </a:solidFill>
              </a:uFill>
              <a:latin typeface="Times New Roman" panose="02020603050405020304" pitchFamily="18" charset="0"/>
              <a:ea typeface="Arial Unicode MS" panose="020B0604020202020204" pitchFamily="34" charset="-128"/>
              <a:cs typeface="Times New Roman" panose="02020603050405020304" pitchFamily="18" charset="0"/>
            </a:endParaRPr>
          </a:p>
          <a:p>
            <a:pPr marL="342900" marR="0" lvl="0" indent="-342900" algn="just" fontAlgn="base">
              <a:spcBef>
                <a:spcPts val="0"/>
              </a:spcBef>
              <a:spcAft>
                <a:spcPts val="0"/>
              </a:spcAft>
              <a:buFont typeface="Arial" pitchFamily="34" charset="0"/>
              <a:buChar char="•"/>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 </a:t>
            </a:r>
            <a:r>
              <a:rPr lang="en-US" sz="2000" kern="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create and consolidate competencies in </a:t>
            </a: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biotechnology through:</a:t>
            </a:r>
          </a:p>
          <a:p>
            <a:pPr marL="342900" marR="0" lvl="0" indent="-342900" algn="just" fontAlgn="base">
              <a:spcBef>
                <a:spcPts val="0"/>
              </a:spcBef>
              <a:spcAft>
                <a:spcPts val="0"/>
              </a:spcAft>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Teaching</a:t>
            </a:r>
          </a:p>
          <a:p>
            <a:pPr marL="342900" marR="0" lvl="0" indent="-342900" algn="just" fontAlgn="base">
              <a:spcBef>
                <a:spcPts val="0"/>
              </a:spcBef>
              <a:spcAft>
                <a:spcPts val="0"/>
              </a:spcAft>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Training </a:t>
            </a:r>
          </a:p>
          <a:p>
            <a:pPr marL="342900" marR="0" lvl="0" indent="-342900" algn="just" fontAlgn="base">
              <a:spcBef>
                <a:spcPts val="0"/>
              </a:spcBef>
              <a:spcAft>
                <a:spcPts val="0"/>
              </a:spcAft>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Research </a:t>
            </a:r>
          </a:p>
          <a:p>
            <a:pPr marL="342900" marR="0" lvl="0" indent="-342900" algn="just" fontAlgn="base">
              <a:spcBef>
                <a:spcPts val="0"/>
              </a:spcBef>
              <a:spcAft>
                <a:spcPts val="0"/>
              </a:spcAft>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Extension Programmes</a:t>
            </a:r>
            <a:endParaRPr lang="en-US"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572135" marR="0" indent="-180340" algn="just">
              <a:spcBef>
                <a:spcPts val="0"/>
              </a:spcBef>
              <a:spcAft>
                <a:spcPts val="0"/>
              </a:spcAft>
            </a:pP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rgbClr val="000000"/>
              </a:solidFill>
              <a:uFill>
                <a:solidFill>
                  <a:srgbClr val="000000"/>
                </a:solidFill>
              </a:uFill>
              <a:latin typeface="Times New Roman" panose="02020603050405020304" pitchFamily="18" charset="0"/>
              <a:ea typeface="Arial Unicode MS" panose="020B0604020202020204" pitchFamily="34" charset="-128"/>
              <a:cs typeface="Times New Roman" panose="02020603050405020304" pitchFamily="18" charset="0"/>
            </a:endParaRPr>
          </a:p>
          <a:p>
            <a:pPr marL="342900" marR="0" lvl="0" indent="-342900" algn="just" fontAlgn="base">
              <a:spcBef>
                <a:spcPts val="0"/>
              </a:spcBef>
              <a:spcAft>
                <a:spcPts val="0"/>
              </a:spcAft>
              <a:buFont typeface="Arial" panose="020B0604020202020204" pitchFamily="34" charset="0"/>
              <a:buChar char="•"/>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 </a:t>
            </a:r>
            <a:r>
              <a:rPr lang="en-US" sz="2000" kern="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promote multidisciplinary research and </a:t>
            </a: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innovation</a:t>
            </a:r>
          </a:p>
          <a:p>
            <a:pPr marL="800100" lvl="1" indent="-342900" algn="just" fontAlgn="base">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Special Focus:</a:t>
            </a:r>
          </a:p>
          <a:p>
            <a:pPr marL="800100" lvl="1" indent="990600" algn="just" fontAlgn="base">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Drug Discovery </a:t>
            </a:r>
          </a:p>
          <a:p>
            <a:pPr marL="800100" lvl="1" indent="990600" algn="just" fontAlgn="base">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Basic Biotechnology </a:t>
            </a:r>
          </a:p>
          <a:p>
            <a:pPr marL="800100" lvl="1" indent="990600" algn="just" fontAlgn="base">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Computational Biology</a:t>
            </a:r>
            <a:endParaRPr lang="en-US"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572135" marR="0" indent="-180340" algn="just">
              <a:spcBef>
                <a:spcPts val="0"/>
              </a:spcBef>
              <a:spcAft>
                <a:spcPts val="0"/>
              </a:spcAft>
            </a:pP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rgbClr val="000000"/>
              </a:solidFill>
              <a:uFill>
                <a:solidFill>
                  <a:srgbClr val="000000"/>
                </a:solidFill>
              </a:uFill>
              <a:latin typeface="Times New Roman" panose="02020603050405020304" pitchFamily="18" charset="0"/>
              <a:ea typeface="Arial Unicode MS" panose="020B0604020202020204" pitchFamily="34" charset="-128"/>
              <a:cs typeface="Times New Roman" panose="02020603050405020304" pitchFamily="18" charset="0"/>
            </a:endParaRPr>
          </a:p>
          <a:p>
            <a:pPr marL="342900" marR="0" lvl="0" indent="-342900" algn="just" fontAlgn="base">
              <a:spcBef>
                <a:spcPts val="0"/>
              </a:spcBef>
              <a:spcAft>
                <a:spcPts val="0"/>
              </a:spcAft>
              <a:buFont typeface="Arial" panose="020B0604020202020204" pitchFamily="34" charset="0"/>
              <a:buChar char="•"/>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 </a:t>
            </a:r>
            <a:r>
              <a:rPr lang="en-US" sz="2000" kern="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create </a:t>
            </a: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Appropriate Infrastructure</a:t>
            </a:r>
            <a:endParaRPr lang="en-US" kern="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Arial Unicode MS" panose="020B0604020202020204" pitchFamily="34" charset="-128"/>
              <a:cs typeface="Times New Roman" panose="02020603050405020304" pitchFamily="18" charset="0"/>
            </a:endParaRPr>
          </a:p>
          <a:p>
            <a:pPr marL="342900" marR="0" lvl="0" indent="-342900" algn="just" fontAlgn="base">
              <a:spcBef>
                <a:spcPts val="0"/>
              </a:spcBef>
              <a:spcAft>
                <a:spcPts val="0"/>
              </a:spcAft>
              <a:buFont typeface="Arial" panose="020B0604020202020204" pitchFamily="34" charset="0"/>
              <a:buChar char="•"/>
              <a:tabLst>
                <a:tab pos="831850" algn="l"/>
              </a:tabLst>
            </a:pP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 </a:t>
            </a:r>
            <a:r>
              <a:rPr lang="en-US" sz="2000" kern="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promote </a:t>
            </a:r>
            <a:r>
              <a:rPr lang="en-US" sz="2000" kern="0" dirty="0" smtClean="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Entrepreneurship</a:t>
            </a:r>
            <a:endParaRPr lang="en-US" kern="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572135" marR="0" indent="-180340" algn="just">
              <a:spcBef>
                <a:spcPts val="0"/>
              </a:spcBef>
              <a:spcAft>
                <a:spcPts val="0"/>
              </a:spcAft>
              <a:tabLst>
                <a:tab pos="831850" algn="l"/>
              </a:tabLst>
            </a:pP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 xmlns:p14="http://schemas.microsoft.com/office/powerpoint/2010/main" val="13920762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33" y="714360"/>
          <a:ext cx="8215370" cy="5788595"/>
        </p:xfrm>
        <a:graphic>
          <a:graphicData uri="http://schemas.openxmlformats.org/drawingml/2006/table">
            <a:tbl>
              <a:tblPr/>
              <a:tblGrid>
                <a:gridCol w="509695"/>
                <a:gridCol w="1585462"/>
                <a:gridCol w="1115925"/>
                <a:gridCol w="1112065"/>
                <a:gridCol w="1042560"/>
                <a:gridCol w="973056"/>
                <a:gridCol w="1042560"/>
                <a:gridCol w="834047"/>
              </a:tblGrid>
              <a:tr h="266038">
                <a:tc gridSpan="8">
                  <a:txBody>
                    <a:bodyPr/>
                    <a:lstStyle/>
                    <a:p>
                      <a:pPr algn="r">
                        <a:spcAft>
                          <a:spcPts val="0"/>
                        </a:spcAft>
                      </a:pPr>
                      <a:r>
                        <a:rPr lang="en-US" sz="1600" b="1" dirty="0">
                          <a:latin typeface="Times New Roman"/>
                          <a:ea typeface="Times New Roman"/>
                        </a:rPr>
                        <a:t>Rupees in </a:t>
                      </a:r>
                      <a:r>
                        <a:rPr lang="en-US" sz="1600" b="1" dirty="0" err="1">
                          <a:latin typeface="Times New Roman"/>
                          <a:ea typeface="Times New Roman"/>
                        </a:rPr>
                        <a:t>Lakhs</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266038">
                <a:tc>
                  <a:txBody>
                    <a:bodyPr/>
                    <a:lstStyle/>
                    <a:p>
                      <a:pPr>
                        <a:spcAft>
                          <a:spcPts val="0"/>
                        </a:spcAft>
                      </a:pPr>
                      <a:r>
                        <a:rPr lang="en-US" sz="1600" b="1">
                          <a:latin typeface="Times New Roman"/>
                          <a:ea typeface="Times New Roman"/>
                        </a:rPr>
                        <a:t>A</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a:latin typeface="Times New Roman"/>
                          <a:ea typeface="Times New Roman"/>
                        </a:rPr>
                        <a:t>Non Recurring</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US" sz="1600">
                          <a:latin typeface="Times New Roman"/>
                          <a:ea typeface="Times New Roman"/>
                        </a:rPr>
                        <a:t> </a:t>
                      </a:r>
                      <a:r>
                        <a:rPr lang="en-US" sz="1600" b="1">
                          <a:latin typeface="Times New Roman"/>
                          <a:ea typeface="Times New Roman"/>
                        </a:rPr>
                        <a:t>2016-2017</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US" sz="1600">
                          <a:latin typeface="Times New Roman"/>
                          <a:ea typeface="Times New Roman"/>
                        </a:rPr>
                        <a:t> </a:t>
                      </a:r>
                      <a:r>
                        <a:rPr lang="en-US" sz="1600" b="1">
                          <a:latin typeface="Times New Roman"/>
                          <a:ea typeface="Times New Roman"/>
                        </a:rPr>
                        <a:t>2017-2018</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n-US" sz="1600">
                          <a:latin typeface="Times New Roman"/>
                          <a:ea typeface="Times New Roman"/>
                        </a:rPr>
                        <a:t> </a:t>
                      </a:r>
                      <a:r>
                        <a:rPr lang="en-US" sz="1600" b="1">
                          <a:latin typeface="Times New Roman"/>
                          <a:ea typeface="Times New Roman"/>
                        </a:rPr>
                        <a:t>2018-2019</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spcAft>
                          <a:spcPts val="0"/>
                        </a:spcAft>
                      </a:pPr>
                      <a:r>
                        <a:rPr lang="en-US" sz="1600" b="1">
                          <a:latin typeface="Times New Roman"/>
                          <a:ea typeface="Times New Roman"/>
                        </a:rPr>
                        <a:t>2019-2020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spcAft>
                          <a:spcPts val="0"/>
                        </a:spcAft>
                      </a:pPr>
                      <a:r>
                        <a:rPr lang="en-US" sz="1600" b="1">
                          <a:latin typeface="Times New Roman"/>
                          <a:ea typeface="Times New Roman"/>
                        </a:rPr>
                        <a:t>2020-2021</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spcAft>
                          <a:spcPts val="0"/>
                        </a:spcAft>
                      </a:pPr>
                      <a:r>
                        <a:rPr lang="en-US" sz="1600">
                          <a:latin typeface="Times New Roman"/>
                          <a:ea typeface="Times New Roman"/>
                        </a:rPr>
                        <a:t> </a:t>
                      </a:r>
                      <a:r>
                        <a:rPr lang="en-US" sz="1600" b="1">
                          <a:latin typeface="Times New Roman"/>
                          <a:ea typeface="Times New Roman"/>
                        </a:rPr>
                        <a:t> Total</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076">
                <a:tc gridSpan="2">
                  <a:txBody>
                    <a:bodyPr/>
                    <a:lstStyle/>
                    <a:p>
                      <a:pPr>
                        <a:spcAft>
                          <a:spcPts val="0"/>
                        </a:spcAft>
                      </a:pPr>
                      <a:r>
                        <a:rPr lang="en-US" sz="1600">
                          <a:latin typeface="Times New Roman"/>
                          <a:ea typeface="Times New Roman"/>
                        </a:rPr>
                        <a:t> </a:t>
                      </a:r>
                      <a:endParaRPr lang="en-IN" sz="1600">
                        <a:latin typeface="Times New Roman"/>
                        <a:ea typeface="Arial Unicode MS"/>
                      </a:endParaRPr>
                    </a:p>
                    <a:p>
                      <a:pPr>
                        <a:spcAft>
                          <a:spcPts val="0"/>
                        </a:spcAft>
                      </a:pPr>
                      <a:r>
                        <a:rPr lang="en-US" sz="1600">
                          <a:latin typeface="Times New Roman"/>
                          <a:ea typeface="Times New Roman"/>
                        </a:rPr>
                        <a:t> </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r>
              <a:tr h="286459">
                <a:tc>
                  <a:txBody>
                    <a:bodyPr/>
                    <a:lstStyle/>
                    <a:p>
                      <a:pPr algn="r">
                        <a:spcAft>
                          <a:spcPts val="0"/>
                        </a:spcAft>
                      </a:pPr>
                      <a:r>
                        <a:rPr lang="en-US" sz="1600">
                          <a:latin typeface="Times New Roman"/>
                          <a:ea typeface="Times New Roman"/>
                        </a:rPr>
                        <a:t>1</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Equipments</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50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40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30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160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150">
                <a:tc gridSpan="2">
                  <a:txBody>
                    <a:bodyPr/>
                    <a:lstStyle/>
                    <a:p>
                      <a:pPr algn="ctr">
                        <a:spcAft>
                          <a:spcPts val="0"/>
                        </a:spcAft>
                      </a:pPr>
                      <a:r>
                        <a:rPr lang="en-US" sz="1600" b="1">
                          <a:latin typeface="Times New Roman"/>
                          <a:ea typeface="Times New Roman"/>
                        </a:rPr>
                        <a:t>Total(A) Rs</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a:txBody>
                    <a:bodyPr/>
                    <a:lstStyle/>
                    <a:p>
                      <a:pPr algn="r">
                        <a:spcAft>
                          <a:spcPts val="0"/>
                        </a:spcAft>
                      </a:pPr>
                      <a:r>
                        <a:rPr lang="en-US" sz="1600" b="1">
                          <a:latin typeface="Times New Roman"/>
                          <a:ea typeface="Times New Roman"/>
                        </a:rPr>
                        <a:t>50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a:latin typeface="Times New Roman"/>
                          <a:ea typeface="Times New Roman"/>
                        </a:rPr>
                        <a:t>40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a:latin typeface="Times New Roman"/>
                          <a:ea typeface="Times New Roman"/>
                        </a:rPr>
                        <a:t>30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a:latin typeface="Times New Roman"/>
                          <a:ea typeface="Times New Roman"/>
                        </a:rPr>
                        <a:t>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a:latin typeface="Times New Roman"/>
                          <a:ea typeface="Times New Roman"/>
                        </a:rPr>
                        <a:t>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a:latin typeface="Times New Roman"/>
                          <a:ea typeface="Times New Roman"/>
                        </a:rPr>
                        <a:t>160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832">
                <a:tc>
                  <a:txBody>
                    <a:bodyPr/>
                    <a:lstStyle/>
                    <a:p>
                      <a:pPr>
                        <a:spcAft>
                          <a:spcPts val="0"/>
                        </a:spcAft>
                      </a:pPr>
                      <a:r>
                        <a:rPr lang="en-US" sz="1600" b="1">
                          <a:latin typeface="Times New Roman"/>
                          <a:ea typeface="Times New Roman"/>
                        </a:rPr>
                        <a:t>B</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spcAft>
                          <a:spcPts val="0"/>
                        </a:spcAft>
                      </a:pPr>
                      <a:r>
                        <a:rPr lang="en-US" sz="1600" b="1">
                          <a:latin typeface="Times New Roman"/>
                          <a:ea typeface="Times New Roman"/>
                        </a:rPr>
                        <a:t>Recurring</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286459">
                <a:tc>
                  <a:txBody>
                    <a:bodyPr/>
                    <a:lstStyle/>
                    <a:p>
                      <a:pPr algn="r">
                        <a:spcAft>
                          <a:spcPts val="0"/>
                        </a:spcAft>
                      </a:pPr>
                      <a:r>
                        <a:rPr lang="en-US" sz="1600">
                          <a:latin typeface="Times New Roman"/>
                          <a:ea typeface="Times New Roman"/>
                        </a:rPr>
                        <a:t>1</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Manpower</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a:latin typeface="Times New Roman"/>
                          <a:ea typeface="Times New Roman"/>
                        </a:rPr>
                        <a:t>50</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076">
                <a:tc>
                  <a:txBody>
                    <a:bodyPr/>
                    <a:lstStyle/>
                    <a:p>
                      <a:pPr algn="r">
                        <a:spcAft>
                          <a:spcPts val="0"/>
                        </a:spcAft>
                      </a:pPr>
                      <a:r>
                        <a:rPr lang="en-US" sz="1600">
                          <a:latin typeface="Times New Roman"/>
                          <a:ea typeface="Times New Roman"/>
                        </a:rPr>
                        <a:t>2</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Consumables</a:t>
                      </a:r>
                      <a:endParaRPr lang="en-IN" sz="1600">
                        <a:latin typeface="Times New Roman"/>
                        <a:ea typeface="Arial Unicode MS"/>
                      </a:endParaRPr>
                    </a:p>
                    <a:p>
                      <a:pPr>
                        <a:spcAft>
                          <a:spcPts val="0"/>
                        </a:spcAft>
                      </a:pPr>
                      <a:r>
                        <a:rPr lang="en-US" sz="1600">
                          <a:latin typeface="Times New Roman"/>
                          <a:ea typeface="Times New Roman"/>
                        </a:rPr>
                        <a:t> </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a:latin typeface="Times New Roman"/>
                          <a:ea typeface="Times New Roman"/>
                        </a:rPr>
                        <a:t>60</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2076">
                <a:tc>
                  <a:txBody>
                    <a:bodyPr/>
                    <a:lstStyle/>
                    <a:p>
                      <a:pPr algn="r">
                        <a:spcAft>
                          <a:spcPts val="0"/>
                        </a:spcAft>
                      </a:pPr>
                      <a:r>
                        <a:rPr lang="en-US" sz="1600">
                          <a:latin typeface="Times New Roman"/>
                          <a:ea typeface="Times New Roman"/>
                        </a:rPr>
                        <a:t>3</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Books and Journals</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smtClean="0">
                          <a:latin typeface="Times New Roman"/>
                          <a:ea typeface="Arial Unicode MS"/>
                        </a:rPr>
                        <a:t>4</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a:latin typeface="Times New Roman"/>
                          <a:ea typeface="Times New Roman"/>
                        </a:rPr>
                        <a:t>12</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459">
                <a:tc>
                  <a:txBody>
                    <a:bodyPr/>
                    <a:lstStyle/>
                    <a:p>
                      <a:pPr algn="r">
                        <a:spcAft>
                          <a:spcPts val="0"/>
                        </a:spcAft>
                      </a:pPr>
                      <a:r>
                        <a:rPr lang="en-US" sz="1600">
                          <a:latin typeface="Times New Roman"/>
                          <a:ea typeface="Times New Roman"/>
                        </a:rPr>
                        <a:t>4</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Contingencies</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7</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7</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6</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5</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a:latin typeface="Times New Roman"/>
                          <a:ea typeface="Times New Roman"/>
                        </a:rPr>
                        <a:t>35</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459">
                <a:tc>
                  <a:txBody>
                    <a:bodyPr/>
                    <a:lstStyle/>
                    <a:p>
                      <a:pPr algn="r">
                        <a:spcAft>
                          <a:spcPts val="0"/>
                        </a:spcAft>
                      </a:pPr>
                      <a:r>
                        <a:rPr lang="en-US" sz="1600">
                          <a:latin typeface="Times New Roman"/>
                          <a:ea typeface="Times New Roman"/>
                        </a:rPr>
                        <a:t>5</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Infrastructure</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30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20</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15</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15</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a:latin typeface="Times New Roman"/>
                          <a:ea typeface="Times New Roman"/>
                        </a:rPr>
                        <a:t>100</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459">
                <a:tc>
                  <a:txBody>
                    <a:bodyPr/>
                    <a:lstStyle/>
                    <a:p>
                      <a:pPr algn="r">
                        <a:spcAft>
                          <a:spcPts val="0"/>
                        </a:spcAft>
                      </a:pPr>
                      <a:r>
                        <a:rPr lang="en-US" sz="1600">
                          <a:latin typeface="Times New Roman"/>
                          <a:ea typeface="Times New Roman"/>
                        </a:rPr>
                        <a:t>6</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Travel/ TA &amp; DA</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6</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6</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3</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3</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a:latin typeface="Times New Roman"/>
                          <a:ea typeface="Times New Roman"/>
                        </a:rPr>
                        <a:t>20</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5637">
                <a:tc>
                  <a:txBody>
                    <a:bodyPr/>
                    <a:lstStyle/>
                    <a:p>
                      <a:pPr algn="r">
                        <a:spcAft>
                          <a:spcPts val="0"/>
                        </a:spcAft>
                      </a:pPr>
                      <a:r>
                        <a:rPr lang="en-US" sz="1600">
                          <a:latin typeface="Times New Roman"/>
                          <a:ea typeface="Times New Roman"/>
                        </a:rPr>
                        <a:t>7</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latin typeface="Times New Roman"/>
                          <a:ea typeface="Times New Roman"/>
                        </a:rPr>
                        <a:t>Seminar/ Symposia</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6</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6</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3</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3</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latin typeface="Times New Roman"/>
                          <a:ea typeface="Times New Roman"/>
                        </a:rPr>
                        <a:t>2</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dirty="0">
                          <a:latin typeface="Times New Roman"/>
                          <a:ea typeface="Times New Roman"/>
                        </a:rPr>
                        <a:t>20</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459">
                <a:tc gridSpan="2">
                  <a:txBody>
                    <a:bodyPr/>
                    <a:lstStyle/>
                    <a:p>
                      <a:pPr algn="ctr">
                        <a:spcAft>
                          <a:spcPts val="0"/>
                        </a:spcAft>
                      </a:pPr>
                      <a:r>
                        <a:rPr lang="en-US" sz="1600" b="1">
                          <a:latin typeface="Times New Roman"/>
                          <a:ea typeface="Times New Roman"/>
                        </a:rPr>
                        <a:t>Total (B) Rs</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a:txBody>
                    <a:bodyPr/>
                    <a:lstStyle/>
                    <a:p>
                      <a:pPr algn="r">
                        <a:spcAft>
                          <a:spcPts val="0"/>
                        </a:spcAft>
                      </a:pPr>
                      <a:r>
                        <a:rPr lang="en-IN" sz="1600" b="1" dirty="0" smtClean="0">
                          <a:latin typeface="Times New Roman"/>
                          <a:ea typeface="Arial Unicode MS"/>
                        </a:rPr>
                        <a:t>86</a:t>
                      </a:r>
                      <a:endParaRPr lang="en-IN" sz="1600" b="1"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dirty="0" smtClean="0">
                          <a:latin typeface="Times New Roman"/>
                          <a:ea typeface="Times New Roman"/>
                        </a:rPr>
                        <a:t>61</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dirty="0">
                          <a:latin typeface="Times New Roman"/>
                          <a:ea typeface="Times New Roman"/>
                        </a:rPr>
                        <a:t>5</a:t>
                      </a:r>
                      <a:r>
                        <a:rPr lang="en-US" sz="1600" b="1" dirty="0" smtClean="0">
                          <a:latin typeface="Times New Roman"/>
                          <a:ea typeface="Times New Roman"/>
                        </a:rPr>
                        <a:t>5</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dirty="0">
                          <a:latin typeface="Times New Roman"/>
                          <a:ea typeface="Times New Roman"/>
                        </a:rPr>
                        <a:t>4</a:t>
                      </a:r>
                      <a:r>
                        <a:rPr lang="en-US" sz="1600" b="1" dirty="0" smtClean="0">
                          <a:latin typeface="Times New Roman"/>
                          <a:ea typeface="Times New Roman"/>
                        </a:rPr>
                        <a:t>9</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b="1" dirty="0">
                          <a:latin typeface="Times New Roman"/>
                          <a:ea typeface="Times New Roman"/>
                        </a:rPr>
                        <a:t>4</a:t>
                      </a:r>
                      <a:r>
                        <a:rPr lang="en-US" sz="1600" b="1" dirty="0" smtClean="0">
                          <a:latin typeface="Times New Roman"/>
                          <a:ea typeface="Times New Roman"/>
                        </a:rPr>
                        <a:t>6</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IN" sz="1600" b="1" dirty="0" smtClean="0">
                          <a:latin typeface="Times New Roman"/>
                          <a:ea typeface="Arial Unicode MS"/>
                        </a:rPr>
                        <a:t>297</a:t>
                      </a:r>
                      <a:endParaRPr lang="en-IN" sz="1600" b="1"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459">
                <a:tc gridSpan="8">
                  <a:txBody>
                    <a:bodyPr/>
                    <a:lstStyle/>
                    <a:p>
                      <a:pPr algn="r">
                        <a:spcAft>
                          <a:spcPts val="0"/>
                        </a:spcAft>
                      </a:pPr>
                      <a:r>
                        <a:rPr lang="en-US" sz="1600" b="1">
                          <a:latin typeface="Times New Roman"/>
                          <a:ea typeface="Times New Roman"/>
                        </a:rPr>
                        <a:t>Grand Total (A+B) 457</a:t>
                      </a:r>
                      <a:endParaRPr lang="en-IN" sz="160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286459">
                <a:tc gridSpan="8">
                  <a:txBody>
                    <a:bodyPr/>
                    <a:lstStyle/>
                    <a:p>
                      <a:pPr>
                        <a:spcAft>
                          <a:spcPts val="0"/>
                        </a:spcAft>
                      </a:pPr>
                      <a:r>
                        <a:rPr lang="en-US" sz="1600" b="1" dirty="0">
                          <a:latin typeface="Times New Roman"/>
                          <a:ea typeface="Times New Roman"/>
                        </a:rPr>
                        <a:t>TOTAL: Rupees </a:t>
                      </a:r>
                      <a:r>
                        <a:rPr lang="en-US" sz="1600" b="1" dirty="0" smtClean="0">
                          <a:latin typeface="Times New Roman"/>
                          <a:ea typeface="Times New Roman"/>
                        </a:rPr>
                        <a:t>FOUR CRORES FIFTY SEVEN LAKHS </a:t>
                      </a:r>
                      <a:r>
                        <a:rPr lang="en-US" sz="1600" b="1" dirty="0">
                          <a:latin typeface="Times New Roman"/>
                          <a:ea typeface="Times New Roman"/>
                        </a:rPr>
                        <a:t>only</a:t>
                      </a:r>
                      <a:endParaRPr lang="en-IN" sz="1600" dirty="0">
                        <a:latin typeface="Times New Roman"/>
                        <a:ea typeface="Arial Unicode MS"/>
                      </a:endParaRPr>
                    </a:p>
                  </a:txBody>
                  <a:tcPr marL="61888" marR="61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bl>
          </a:graphicData>
        </a:graphic>
      </p:graphicFrame>
      <p:sp>
        <p:nvSpPr>
          <p:cNvPr id="3" name="TextBox 2"/>
          <p:cNvSpPr txBox="1"/>
          <p:nvPr/>
        </p:nvSpPr>
        <p:spPr>
          <a:xfrm>
            <a:off x="2428860" y="214290"/>
            <a:ext cx="4357718" cy="369332"/>
          </a:xfrm>
          <a:prstGeom prst="rect">
            <a:avLst/>
          </a:prstGeom>
          <a:noFill/>
        </p:spPr>
        <p:txBody>
          <a:bodyPr wrap="square" rtlCol="0">
            <a:spAutoFit/>
          </a:bodyPr>
          <a:lstStyle/>
          <a:p>
            <a:pPr algn="ctr"/>
            <a:r>
              <a:rPr lang="en-IN" b="1" dirty="0" smtClean="0">
                <a:solidFill>
                  <a:schemeClr val="accent2"/>
                </a:solidFill>
                <a:latin typeface="Times New Roman" pitchFamily="18" charset="0"/>
                <a:cs typeface="Times New Roman" pitchFamily="18" charset="0"/>
              </a:rPr>
              <a:t>PROPOSED </a:t>
            </a:r>
            <a:r>
              <a:rPr lang="en-IN" b="1" dirty="0" smtClean="0">
                <a:solidFill>
                  <a:schemeClr val="accent2"/>
                </a:solidFill>
                <a:latin typeface="Times New Roman" pitchFamily="18" charset="0"/>
                <a:cs typeface="Times New Roman" pitchFamily="18" charset="0"/>
              </a:rPr>
              <a:t>BUDGET FOR PHASE II</a:t>
            </a:r>
            <a:endParaRPr lang="en-IN" b="1" dirty="0">
              <a:solidFill>
                <a:schemeClr val="accent2"/>
              </a:solidFill>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197493"/>
          </a:xfrm>
          <a:ln>
            <a:solidFill>
              <a:schemeClr val="accent1"/>
            </a:solidFill>
          </a:ln>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buNone/>
            </a:pPr>
            <a:endParaRPr lang="en-I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buNone/>
            </a:pPr>
            <a:endParaRPr lang="en-I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buNone/>
            </a:pPr>
            <a:endParaRPr lang="en-I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buNone/>
            </a:pPr>
            <a:r>
              <a:rPr lang="en-IN"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endParaRPr lang="en-I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24" y="620688"/>
            <a:ext cx="7747224" cy="5976664"/>
          </a:xfrm>
        </p:spPr>
        <p:txBody>
          <a:bodyPr>
            <a:normAutofit/>
          </a:bodyPr>
          <a:lstStyle/>
          <a:p>
            <a:pPr lvl="0" algn="just"/>
            <a:r>
              <a:rPr lang="en-US" sz="1800" dirty="0" smtClean="0">
                <a:latin typeface="Trebuchet MS" pitchFamily="34" charset="0"/>
              </a:rPr>
              <a:t>Merger of the </a:t>
            </a:r>
            <a:r>
              <a:rPr lang="en-US" sz="1800" b="1" dirty="0" smtClean="0">
                <a:latin typeface="Trebuchet MS" pitchFamily="34" charset="0"/>
              </a:rPr>
              <a:t>Centre for Studies in Biotechnology </a:t>
            </a:r>
            <a:r>
              <a:rPr lang="en-US" sz="1800" dirty="0" smtClean="0">
                <a:latin typeface="Trebuchet MS" pitchFamily="34" charset="0"/>
              </a:rPr>
              <a:t>and the </a:t>
            </a:r>
            <a:r>
              <a:rPr lang="en-US" sz="1800" b="1" dirty="0" smtClean="0">
                <a:latin typeface="Trebuchet MS" pitchFamily="34" charset="0"/>
              </a:rPr>
              <a:t>Centre for Bioinformatics Studies</a:t>
            </a:r>
            <a:r>
              <a:rPr lang="en-US" sz="1800" dirty="0" smtClean="0">
                <a:latin typeface="Trebuchet MS" pitchFamily="34" charset="0"/>
              </a:rPr>
              <a:t> to form the </a:t>
            </a:r>
            <a:r>
              <a:rPr lang="en-US" sz="1800" b="1" dirty="0" smtClean="0">
                <a:solidFill>
                  <a:schemeClr val="accent2">
                    <a:lumMod val="75000"/>
                  </a:schemeClr>
                </a:solidFill>
                <a:latin typeface="Trebuchet MS" pitchFamily="34" charset="0"/>
              </a:rPr>
              <a:t>Centre for Biotechnology &amp; Bioinformatics</a:t>
            </a:r>
            <a:r>
              <a:rPr lang="en-US" sz="1800" b="1" dirty="0" smtClean="0">
                <a:latin typeface="Trebuchet MS" pitchFamily="34" charset="0"/>
              </a:rPr>
              <a:t> (2016)</a:t>
            </a:r>
          </a:p>
          <a:p>
            <a:pPr>
              <a:buNone/>
            </a:pPr>
            <a:r>
              <a:rPr lang="en-US" sz="1800" b="1" dirty="0" smtClean="0">
                <a:latin typeface="Trebuchet MS" pitchFamily="34" charset="0"/>
              </a:rPr>
              <a:t>	</a:t>
            </a:r>
            <a:endParaRPr lang="en-US" sz="2000" b="1" dirty="0" smtClean="0"/>
          </a:p>
          <a:p>
            <a:pPr>
              <a:buNone/>
            </a:pPr>
            <a:r>
              <a:rPr lang="en-US" sz="2000" b="1" dirty="0" smtClean="0">
                <a:solidFill>
                  <a:schemeClr val="tx2"/>
                </a:solidFill>
                <a:latin typeface="Trebuchet MS" pitchFamily="34" charset="0"/>
              </a:rPr>
              <a:t>	Present academic </a:t>
            </a:r>
            <a:r>
              <a:rPr lang="en-US" sz="2000" b="1" dirty="0" err="1" smtClean="0">
                <a:solidFill>
                  <a:schemeClr val="tx2"/>
                </a:solidFill>
                <a:latin typeface="Trebuchet MS" pitchFamily="34" charset="0"/>
              </a:rPr>
              <a:t>programmes</a:t>
            </a:r>
            <a:r>
              <a:rPr lang="en-US" sz="2000" b="1" dirty="0" smtClean="0">
                <a:solidFill>
                  <a:schemeClr val="tx2"/>
                </a:solidFill>
                <a:latin typeface="Trebuchet MS" pitchFamily="34" charset="0"/>
              </a:rPr>
              <a:t> offered by the Centre: </a:t>
            </a:r>
          </a:p>
          <a:p>
            <a:pPr>
              <a:lnSpc>
                <a:spcPct val="150000"/>
              </a:lnSpc>
              <a:buFont typeface="Wingdings" pitchFamily="2" charset="2"/>
              <a:buChar char="Ø"/>
              <a:defRPr/>
            </a:pPr>
            <a:r>
              <a:rPr lang="en-US" sz="2000" dirty="0" smtClean="0">
                <a:latin typeface="Trebuchet MS" pitchFamily="34" charset="0"/>
              </a:rPr>
              <a:t>	</a:t>
            </a:r>
            <a:r>
              <a:rPr lang="en-US" sz="1800" b="1" dirty="0" smtClean="0">
                <a:solidFill>
                  <a:schemeClr val="bg2">
                    <a:lumMod val="10000"/>
                  </a:schemeClr>
                </a:solidFill>
                <a:latin typeface="Trebuchet MS" pitchFamily="34" charset="0"/>
                <a:cs typeface="Times New Roman" pitchFamily="18" charset="0"/>
              </a:rPr>
              <a:t>M.Sc. Biotechnology and Bioinformatics (2016 onwards)</a:t>
            </a:r>
          </a:p>
          <a:p>
            <a:pPr>
              <a:lnSpc>
                <a:spcPct val="150000"/>
              </a:lnSpc>
              <a:buNone/>
              <a:defRPr/>
            </a:pPr>
            <a:r>
              <a:rPr lang="en-US" sz="1800" dirty="0" smtClean="0">
                <a:solidFill>
                  <a:schemeClr val="bg2">
                    <a:lumMod val="10000"/>
                  </a:schemeClr>
                </a:solidFill>
                <a:latin typeface="Trebuchet MS" pitchFamily="34" charset="0"/>
                <a:cs typeface="Times New Roman" pitchFamily="18" charset="0"/>
              </a:rPr>
              <a:t>	Two-year (Four-Semester) programme under the Choice-based Credit System (CBCS) with specialization in:</a:t>
            </a:r>
          </a:p>
          <a:p>
            <a:pPr lvl="2">
              <a:lnSpc>
                <a:spcPct val="150000"/>
              </a:lnSpc>
              <a:defRPr/>
            </a:pPr>
            <a:r>
              <a:rPr lang="en-US" sz="1800" dirty="0" smtClean="0">
                <a:solidFill>
                  <a:schemeClr val="bg2">
                    <a:lumMod val="10000"/>
                  </a:schemeClr>
                </a:solidFill>
                <a:latin typeface="Trebuchet MS" pitchFamily="34" charset="0"/>
                <a:cs typeface="Times New Roman" pitchFamily="18" charset="0"/>
              </a:rPr>
              <a:t>General Biotechnology</a:t>
            </a:r>
          </a:p>
          <a:p>
            <a:pPr lvl="2">
              <a:lnSpc>
                <a:spcPct val="150000"/>
              </a:lnSpc>
              <a:defRPr/>
            </a:pPr>
            <a:r>
              <a:rPr lang="en-US" sz="1800" dirty="0" smtClean="0">
                <a:solidFill>
                  <a:schemeClr val="bg2">
                    <a:lumMod val="10000"/>
                  </a:schemeClr>
                </a:solidFill>
                <a:latin typeface="Trebuchet MS" pitchFamily="34" charset="0"/>
                <a:cs typeface="Times New Roman" pitchFamily="18" charset="0"/>
              </a:rPr>
              <a:t>Pharmaceutical Biotechnology</a:t>
            </a:r>
          </a:p>
          <a:p>
            <a:pPr lvl="2">
              <a:lnSpc>
                <a:spcPct val="150000"/>
              </a:lnSpc>
              <a:defRPr/>
            </a:pPr>
            <a:r>
              <a:rPr lang="en-US" sz="1800" dirty="0" smtClean="0">
                <a:solidFill>
                  <a:schemeClr val="bg2">
                    <a:lumMod val="10000"/>
                  </a:schemeClr>
                </a:solidFill>
                <a:latin typeface="Trebuchet MS" pitchFamily="34" charset="0"/>
                <a:cs typeface="Times New Roman" pitchFamily="18" charset="0"/>
              </a:rPr>
              <a:t>Bioinformatics and Computational Biology</a:t>
            </a:r>
          </a:p>
          <a:p>
            <a:pPr>
              <a:buNone/>
            </a:pPr>
            <a:endParaRPr lang="en-IN"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6632"/>
            <a:ext cx="8352928" cy="6408712"/>
          </a:xfrm>
        </p:spPr>
        <p:txBody>
          <a:bodyPr>
            <a:normAutofit/>
          </a:bodyPr>
          <a:lstStyle/>
          <a:p>
            <a:pPr>
              <a:buFont typeface="Wingdings" pitchFamily="2" charset="2"/>
              <a:buChar char="Ø"/>
            </a:pPr>
            <a:r>
              <a:rPr lang="en-US" sz="1800" b="1" dirty="0" smtClean="0">
                <a:latin typeface="Trebuchet MS" pitchFamily="34" charset="0"/>
              </a:rPr>
              <a:t>PhD in Biotechnology</a:t>
            </a:r>
          </a:p>
          <a:p>
            <a:pPr algn="ctr">
              <a:buNone/>
            </a:pPr>
            <a:r>
              <a:rPr lang="en-US" sz="1400" dirty="0" smtClean="0">
                <a:latin typeface="Trebuchet MS" pitchFamily="34" charset="0"/>
              </a:rPr>
              <a:t>Candidates awarded PhD degree in Biotechnology from the Centre till date</a:t>
            </a:r>
            <a:endParaRPr lang="en-IN" sz="1400" dirty="0" smtClean="0">
              <a:latin typeface="Trebuchet MS" pitchFamily="34" charset="0"/>
            </a:endParaRPr>
          </a:p>
        </p:txBody>
      </p:sp>
      <p:graphicFrame>
        <p:nvGraphicFramePr>
          <p:cNvPr id="4" name="Table 3"/>
          <p:cNvGraphicFramePr>
            <a:graphicFrameLocks noGrp="1"/>
          </p:cNvGraphicFramePr>
          <p:nvPr/>
        </p:nvGraphicFramePr>
        <p:xfrm>
          <a:off x="500034" y="785794"/>
          <a:ext cx="8208912" cy="5852599"/>
        </p:xfrm>
        <a:graphic>
          <a:graphicData uri="http://schemas.openxmlformats.org/drawingml/2006/table">
            <a:tbl>
              <a:tblPr firstRow="1" bandRow="1">
                <a:tableStyleId>{5C22544A-7EE6-4342-B048-85BDC9FD1C3A}</a:tableStyleId>
              </a:tblPr>
              <a:tblGrid>
                <a:gridCol w="1368152"/>
                <a:gridCol w="1368152"/>
                <a:gridCol w="1368152"/>
                <a:gridCol w="1368152"/>
                <a:gridCol w="1368152"/>
                <a:gridCol w="1368152"/>
              </a:tblGrid>
              <a:tr h="517313">
                <a:tc>
                  <a:txBody>
                    <a:bodyPr/>
                    <a:lstStyle/>
                    <a:p>
                      <a:pPr algn="ctr">
                        <a:lnSpc>
                          <a:spcPct val="115000"/>
                        </a:lnSpc>
                        <a:spcAft>
                          <a:spcPts val="0"/>
                        </a:spcAft>
                      </a:pPr>
                      <a:r>
                        <a:rPr lang="en-US" sz="1200" b="1" dirty="0" err="1">
                          <a:solidFill>
                            <a:srgbClr val="000000"/>
                          </a:solidFill>
                          <a:uFill>
                            <a:solidFill>
                              <a:srgbClr val="000000"/>
                            </a:solidFill>
                          </a:uFill>
                          <a:latin typeface="Trebuchet MS" pitchFamily="34" charset="0"/>
                          <a:ea typeface="Calibri"/>
                          <a:cs typeface="Calibri"/>
                        </a:rPr>
                        <a:t>Sl</a:t>
                      </a:r>
                      <a:r>
                        <a:rPr lang="en-US" sz="1200" b="1" dirty="0">
                          <a:solidFill>
                            <a:srgbClr val="000000"/>
                          </a:solidFill>
                          <a:uFill>
                            <a:solidFill>
                              <a:srgbClr val="000000"/>
                            </a:solidFill>
                          </a:uFill>
                          <a:latin typeface="Trebuchet MS" pitchFamily="34" charset="0"/>
                          <a:ea typeface="Calibri"/>
                          <a:cs typeface="Calibri"/>
                        </a:rPr>
                        <a:t> No.</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Name of the Candidate</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Name of the Supervisor</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Title of PhD thesis</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err="1">
                          <a:solidFill>
                            <a:srgbClr val="000000"/>
                          </a:solidFill>
                          <a:uFill>
                            <a:solidFill>
                              <a:srgbClr val="000000"/>
                            </a:solidFill>
                          </a:uFill>
                          <a:latin typeface="Trebuchet MS" pitchFamily="34" charset="0"/>
                          <a:ea typeface="Calibri"/>
                          <a:cs typeface="Calibri"/>
                        </a:rPr>
                        <a:t>w.e.f</a:t>
                      </a:r>
                      <a:r>
                        <a:rPr lang="en-US" sz="1200" b="1" dirty="0">
                          <a:solidFill>
                            <a:srgbClr val="000000"/>
                          </a:solidFill>
                          <a:uFill>
                            <a:solidFill>
                              <a:srgbClr val="000000"/>
                            </a:solidFill>
                          </a:uFill>
                          <a:latin typeface="Trebuchet MS" pitchFamily="34" charset="0"/>
                          <a:ea typeface="Calibri"/>
                          <a:cs typeface="Calibri"/>
                        </a:rPr>
                        <a:t>.</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Remarks</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r>
              <a:tr h="1408991">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01</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Ms. </a:t>
                      </a:r>
                      <a:r>
                        <a:rPr lang="en-US" sz="1050" dirty="0" err="1">
                          <a:solidFill>
                            <a:srgbClr val="000000"/>
                          </a:solidFill>
                          <a:uFill>
                            <a:solidFill>
                              <a:srgbClr val="000000"/>
                            </a:solidFill>
                          </a:uFill>
                          <a:latin typeface="Trebuchet MS" pitchFamily="34" charset="0"/>
                          <a:ea typeface="Calibri"/>
                          <a:cs typeface="Calibri"/>
                        </a:rPr>
                        <a:t>Sunayana</a:t>
                      </a:r>
                      <a:r>
                        <a:rPr lang="en-US" sz="1050" dirty="0">
                          <a:solidFill>
                            <a:srgbClr val="000000"/>
                          </a:solidFill>
                          <a:uFill>
                            <a:solidFill>
                              <a:srgbClr val="000000"/>
                            </a:solidFill>
                          </a:uFill>
                          <a:latin typeface="Trebuchet MS" pitchFamily="34" charset="0"/>
                          <a:ea typeface="Calibri"/>
                          <a:cs typeface="Calibri"/>
                        </a:rPr>
                        <a:t> </a:t>
                      </a:r>
                      <a:r>
                        <a:rPr lang="en-US" sz="1050" dirty="0" err="1">
                          <a:solidFill>
                            <a:srgbClr val="000000"/>
                          </a:solidFill>
                          <a:uFill>
                            <a:solidFill>
                              <a:srgbClr val="000000"/>
                            </a:solidFill>
                          </a:uFill>
                          <a:latin typeface="Trebuchet MS" pitchFamily="34" charset="0"/>
                          <a:ea typeface="Calibri"/>
                          <a:cs typeface="Calibri"/>
                        </a:rPr>
                        <a:t>Rathi</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Prof. </a:t>
                      </a:r>
                      <a:r>
                        <a:rPr lang="en-US" sz="1050" dirty="0" err="1">
                          <a:solidFill>
                            <a:srgbClr val="000000"/>
                          </a:solidFill>
                          <a:uFill>
                            <a:solidFill>
                              <a:srgbClr val="000000"/>
                            </a:solidFill>
                          </a:uFill>
                          <a:latin typeface="Trebuchet MS" pitchFamily="34" charset="0"/>
                          <a:ea typeface="Calibri"/>
                          <a:cs typeface="Calibri"/>
                        </a:rPr>
                        <a:t>R.N.S.Yadav</a:t>
                      </a:r>
                      <a:r>
                        <a:rPr lang="en-US" sz="1050" dirty="0">
                          <a:solidFill>
                            <a:srgbClr val="000000"/>
                          </a:solidFill>
                          <a:uFill>
                            <a:solidFill>
                              <a:srgbClr val="000000"/>
                            </a:solidFill>
                          </a:uFill>
                          <a:latin typeface="Trebuchet MS" pitchFamily="34" charset="0"/>
                          <a:ea typeface="Calibri"/>
                          <a:cs typeface="Calibri"/>
                        </a:rPr>
                        <a:t>, CSB</a:t>
                      </a:r>
                      <a:r>
                        <a:rPr lang="en-US" sz="1050" dirty="0" smtClean="0">
                          <a:solidFill>
                            <a:srgbClr val="000000"/>
                          </a:solidFill>
                          <a:uFill>
                            <a:solidFill>
                              <a:srgbClr val="000000"/>
                            </a:solidFill>
                          </a:uFill>
                          <a:latin typeface="Trebuchet MS" pitchFamily="34" charset="0"/>
                          <a:ea typeface="Calibri"/>
                          <a:cs typeface="Calibri"/>
                        </a:rPr>
                        <a:t>, DU</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a:solidFill>
                            <a:srgbClr val="000000"/>
                          </a:solidFill>
                          <a:uFill>
                            <a:solidFill>
                              <a:srgbClr val="000000"/>
                            </a:solidFill>
                          </a:uFill>
                          <a:latin typeface="Trebuchet MS" pitchFamily="34" charset="0"/>
                          <a:ea typeface="Calibri"/>
                          <a:cs typeface="Calibri"/>
                        </a:rPr>
                        <a:t>“Biochemical and Molecular Characterization of Indigenous Upland Rice (Ahu rice) of Assam in Relation of Dormancy”</a:t>
                      </a:r>
                      <a:endParaRPr lang="en-IN" sz="105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04.08.2008</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a:solidFill>
                            <a:srgbClr val="000000"/>
                          </a:solidFill>
                          <a:uFill>
                            <a:solidFill>
                              <a:srgbClr val="000000"/>
                            </a:solidFill>
                          </a:uFill>
                          <a:latin typeface="Trebuchet MS" pitchFamily="34" charset="0"/>
                          <a:ea typeface="Calibri"/>
                          <a:cs typeface="Calibri"/>
                        </a:rPr>
                        <a:t>Awarded</a:t>
                      </a:r>
                      <a:endParaRPr lang="en-IN" sz="1050">
                        <a:solidFill>
                          <a:srgbClr val="000000"/>
                        </a:solidFill>
                        <a:uFill>
                          <a:solidFill>
                            <a:srgbClr val="000000"/>
                          </a:solidFill>
                        </a:uFill>
                        <a:latin typeface="Trebuchet MS" pitchFamily="34" charset="0"/>
                        <a:ea typeface="Calibri"/>
                        <a:cs typeface="Calibri"/>
                      </a:endParaRPr>
                    </a:p>
                  </a:txBody>
                  <a:tcPr marL="50800" marR="50800" marT="50800" marB="50800"/>
                </a:tc>
              </a:tr>
              <a:tr h="1732073">
                <a:tc>
                  <a:txBody>
                    <a:bodyPr/>
                    <a:lstStyle/>
                    <a:p>
                      <a:pPr algn="ctr">
                        <a:lnSpc>
                          <a:spcPct val="115000"/>
                        </a:lnSpc>
                        <a:spcAft>
                          <a:spcPts val="0"/>
                        </a:spcAft>
                      </a:pPr>
                      <a:r>
                        <a:rPr lang="en-US" sz="1050">
                          <a:solidFill>
                            <a:srgbClr val="000000"/>
                          </a:solidFill>
                          <a:uFill>
                            <a:solidFill>
                              <a:srgbClr val="000000"/>
                            </a:solidFill>
                          </a:uFill>
                          <a:latin typeface="Trebuchet MS" pitchFamily="34" charset="0"/>
                          <a:ea typeface="Calibri"/>
                          <a:cs typeface="Calibri"/>
                        </a:rPr>
                        <a:t>02</a:t>
                      </a:r>
                      <a:endParaRPr lang="en-IN" sz="105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Mr. </a:t>
                      </a:r>
                      <a:r>
                        <a:rPr lang="en-US" sz="1050" dirty="0" err="1">
                          <a:solidFill>
                            <a:srgbClr val="000000"/>
                          </a:solidFill>
                          <a:uFill>
                            <a:solidFill>
                              <a:srgbClr val="000000"/>
                            </a:solidFill>
                          </a:uFill>
                          <a:latin typeface="Trebuchet MS" pitchFamily="34" charset="0"/>
                          <a:ea typeface="Calibri"/>
                          <a:cs typeface="Calibri"/>
                        </a:rPr>
                        <a:t>Pritom</a:t>
                      </a:r>
                      <a:r>
                        <a:rPr lang="en-US" sz="1050" dirty="0">
                          <a:solidFill>
                            <a:srgbClr val="000000"/>
                          </a:solidFill>
                          <a:uFill>
                            <a:solidFill>
                              <a:srgbClr val="000000"/>
                            </a:solidFill>
                          </a:uFill>
                          <a:latin typeface="Trebuchet MS" pitchFamily="34" charset="0"/>
                          <a:ea typeface="Calibri"/>
                          <a:cs typeface="Calibri"/>
                        </a:rPr>
                        <a:t> </a:t>
                      </a:r>
                      <a:r>
                        <a:rPr lang="en-US" sz="1050" dirty="0" err="1">
                          <a:solidFill>
                            <a:srgbClr val="000000"/>
                          </a:solidFill>
                          <a:uFill>
                            <a:solidFill>
                              <a:srgbClr val="000000"/>
                            </a:solidFill>
                          </a:uFill>
                          <a:latin typeface="Trebuchet MS" pitchFamily="34" charset="0"/>
                          <a:ea typeface="Calibri"/>
                          <a:cs typeface="Calibri"/>
                        </a:rPr>
                        <a:t>Chowdhury</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a:t>
                      </a:r>
                      <a:r>
                        <a:rPr lang="en-US" sz="1050" dirty="0" err="1">
                          <a:solidFill>
                            <a:srgbClr val="000000"/>
                          </a:solidFill>
                          <a:uFill>
                            <a:solidFill>
                              <a:srgbClr val="000000"/>
                            </a:solidFill>
                          </a:uFill>
                          <a:latin typeface="Trebuchet MS" pitchFamily="34" charset="0"/>
                          <a:ea typeface="Calibri"/>
                          <a:cs typeface="Calibri"/>
                        </a:rPr>
                        <a:t>i</a:t>
                      </a:r>
                      <a:r>
                        <a:rPr lang="en-US" sz="1050" dirty="0">
                          <a:solidFill>
                            <a:srgbClr val="000000"/>
                          </a:solidFill>
                          <a:uFill>
                            <a:solidFill>
                              <a:srgbClr val="000000"/>
                            </a:solidFill>
                          </a:uFill>
                          <a:latin typeface="Trebuchet MS" pitchFamily="34" charset="0"/>
                          <a:ea typeface="Calibri"/>
                          <a:cs typeface="Calibri"/>
                        </a:rPr>
                        <a:t>) Prof. </a:t>
                      </a:r>
                      <a:r>
                        <a:rPr lang="en-US" sz="1050" dirty="0" err="1">
                          <a:solidFill>
                            <a:srgbClr val="000000"/>
                          </a:solidFill>
                          <a:uFill>
                            <a:solidFill>
                              <a:srgbClr val="000000"/>
                            </a:solidFill>
                          </a:uFill>
                          <a:latin typeface="Trebuchet MS" pitchFamily="34" charset="0"/>
                          <a:ea typeface="Calibri"/>
                          <a:cs typeface="Calibri"/>
                        </a:rPr>
                        <a:t>R.N.S.Yadav</a:t>
                      </a:r>
                      <a:endParaRPr lang="en-IN" sz="1050" dirty="0">
                        <a:solidFill>
                          <a:srgbClr val="000000"/>
                        </a:solidFill>
                        <a:uFill>
                          <a:solidFill>
                            <a:srgbClr val="000000"/>
                          </a:solidFill>
                        </a:uFill>
                        <a:latin typeface="Trebuchet MS" pitchFamily="34" charset="0"/>
                        <a:ea typeface="Calibri"/>
                        <a:cs typeface="Calibri"/>
                      </a:endParaRPr>
                    </a:p>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CSB,DU</a:t>
                      </a:r>
                      <a:endParaRPr lang="en-IN" sz="1050" dirty="0">
                        <a:solidFill>
                          <a:srgbClr val="000000"/>
                        </a:solidFill>
                        <a:uFill>
                          <a:solidFill>
                            <a:srgbClr val="000000"/>
                          </a:solidFill>
                        </a:uFill>
                        <a:latin typeface="Trebuchet MS" pitchFamily="34" charset="0"/>
                        <a:ea typeface="Calibri"/>
                        <a:cs typeface="Calibri"/>
                      </a:endParaRPr>
                    </a:p>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(ii)  Dr. </a:t>
                      </a:r>
                      <a:r>
                        <a:rPr lang="en-US" sz="1050" dirty="0" err="1">
                          <a:solidFill>
                            <a:srgbClr val="000000"/>
                          </a:solidFill>
                          <a:uFill>
                            <a:solidFill>
                              <a:srgbClr val="000000"/>
                            </a:solidFill>
                          </a:uFill>
                          <a:latin typeface="Trebuchet MS" pitchFamily="34" charset="0"/>
                          <a:ea typeface="Calibri"/>
                          <a:cs typeface="Calibri"/>
                        </a:rPr>
                        <a:t>Siraj</a:t>
                      </a:r>
                      <a:r>
                        <a:rPr lang="en-US" sz="1050" dirty="0">
                          <a:solidFill>
                            <a:srgbClr val="000000"/>
                          </a:solidFill>
                          <a:uFill>
                            <a:solidFill>
                              <a:srgbClr val="000000"/>
                            </a:solidFill>
                          </a:uFill>
                          <a:latin typeface="Trebuchet MS" pitchFamily="34" charset="0"/>
                          <a:ea typeface="Calibri"/>
                          <a:cs typeface="Calibri"/>
                        </a:rPr>
                        <a:t> </a:t>
                      </a:r>
                      <a:r>
                        <a:rPr lang="en-US" sz="1050" dirty="0" err="1">
                          <a:solidFill>
                            <a:srgbClr val="000000"/>
                          </a:solidFill>
                          <a:uFill>
                            <a:solidFill>
                              <a:srgbClr val="000000"/>
                            </a:solidFill>
                          </a:uFill>
                          <a:latin typeface="Trebuchet MS" pitchFamily="34" charset="0"/>
                          <a:ea typeface="Calibri"/>
                          <a:cs typeface="Calibri"/>
                        </a:rPr>
                        <a:t>A.Khan</a:t>
                      </a:r>
                      <a:r>
                        <a:rPr lang="en-US" sz="1050" dirty="0">
                          <a:solidFill>
                            <a:srgbClr val="000000"/>
                          </a:solidFill>
                          <a:uFill>
                            <a:solidFill>
                              <a:srgbClr val="000000"/>
                            </a:solidFill>
                          </a:uFill>
                          <a:latin typeface="Trebuchet MS" pitchFamily="34" charset="0"/>
                          <a:ea typeface="Calibri"/>
                          <a:cs typeface="Calibri"/>
                        </a:rPr>
                        <a:t> RMRC, </a:t>
                      </a:r>
                      <a:r>
                        <a:rPr lang="en-US" sz="1050" dirty="0" err="1">
                          <a:solidFill>
                            <a:srgbClr val="000000"/>
                          </a:solidFill>
                          <a:uFill>
                            <a:solidFill>
                              <a:srgbClr val="000000"/>
                            </a:solidFill>
                          </a:uFill>
                          <a:latin typeface="Trebuchet MS" pitchFamily="34" charset="0"/>
                          <a:ea typeface="Calibri"/>
                          <a:cs typeface="Calibri"/>
                        </a:rPr>
                        <a:t>Lahoal</a:t>
                      </a:r>
                      <a:r>
                        <a:rPr lang="en-US" sz="1050" dirty="0">
                          <a:solidFill>
                            <a:srgbClr val="000000"/>
                          </a:solidFill>
                          <a:uFill>
                            <a:solidFill>
                              <a:srgbClr val="000000"/>
                            </a:solidFill>
                          </a:uFill>
                          <a:latin typeface="Trebuchet MS" pitchFamily="34" charset="0"/>
                          <a:ea typeface="Calibri"/>
                          <a:cs typeface="Calibri"/>
                        </a:rPr>
                        <a:t>, </a:t>
                      </a:r>
                      <a:r>
                        <a:rPr lang="en-US" sz="1050" dirty="0" smtClean="0">
                          <a:solidFill>
                            <a:srgbClr val="000000"/>
                          </a:solidFill>
                          <a:uFill>
                            <a:solidFill>
                              <a:srgbClr val="000000"/>
                            </a:solidFill>
                          </a:uFill>
                          <a:latin typeface="Trebuchet MS" pitchFamily="34" charset="0"/>
                          <a:ea typeface="Calibri"/>
                          <a:cs typeface="Calibri"/>
                        </a:rPr>
                        <a:t>Dibrugarh</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“Studies on the Genotype of West Nile Virus (WNV) Prevailing in Assam with Particular Reference to Envelope and </a:t>
                      </a:r>
                      <a:r>
                        <a:rPr lang="en-US" sz="1050" dirty="0" err="1">
                          <a:solidFill>
                            <a:srgbClr val="000000"/>
                          </a:solidFill>
                          <a:uFill>
                            <a:solidFill>
                              <a:srgbClr val="000000"/>
                            </a:solidFill>
                          </a:uFill>
                          <a:latin typeface="Trebuchet MS" pitchFamily="34" charset="0"/>
                          <a:ea typeface="Calibri"/>
                          <a:cs typeface="Calibri"/>
                        </a:rPr>
                        <a:t>Premembrane</a:t>
                      </a:r>
                      <a:r>
                        <a:rPr lang="en-US" sz="1050" dirty="0">
                          <a:solidFill>
                            <a:srgbClr val="000000"/>
                          </a:solidFill>
                          <a:uFill>
                            <a:solidFill>
                              <a:srgbClr val="000000"/>
                            </a:solidFill>
                          </a:uFill>
                          <a:latin typeface="Trebuchet MS" pitchFamily="34" charset="0"/>
                          <a:ea typeface="Calibri"/>
                          <a:cs typeface="Calibri"/>
                        </a:rPr>
                        <a:t> Glycoprotein”</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19.09.2008</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Awarded</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r>
              <a:tr h="2163577">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03</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Mr. </a:t>
                      </a:r>
                      <a:r>
                        <a:rPr lang="en-US" sz="1050" dirty="0" err="1">
                          <a:solidFill>
                            <a:srgbClr val="000000"/>
                          </a:solidFill>
                          <a:uFill>
                            <a:solidFill>
                              <a:srgbClr val="000000"/>
                            </a:solidFill>
                          </a:uFill>
                          <a:latin typeface="Trebuchet MS" pitchFamily="34" charset="0"/>
                          <a:ea typeface="Calibri"/>
                          <a:cs typeface="Calibri"/>
                        </a:rPr>
                        <a:t>Bhaskar</a:t>
                      </a:r>
                      <a:r>
                        <a:rPr lang="en-US" sz="1050" dirty="0">
                          <a:solidFill>
                            <a:srgbClr val="000000"/>
                          </a:solidFill>
                          <a:uFill>
                            <a:solidFill>
                              <a:srgbClr val="000000"/>
                            </a:solidFill>
                          </a:uFill>
                          <a:latin typeface="Trebuchet MS" pitchFamily="34" charset="0"/>
                          <a:ea typeface="Calibri"/>
                          <a:cs typeface="Calibri"/>
                        </a:rPr>
                        <a:t> </a:t>
                      </a:r>
                      <a:r>
                        <a:rPr lang="en-US" sz="1050" dirty="0" err="1">
                          <a:solidFill>
                            <a:srgbClr val="000000"/>
                          </a:solidFill>
                          <a:uFill>
                            <a:solidFill>
                              <a:srgbClr val="000000"/>
                            </a:solidFill>
                          </a:uFill>
                          <a:latin typeface="Trebuchet MS" pitchFamily="34" charset="0"/>
                          <a:ea typeface="Calibri"/>
                          <a:cs typeface="Calibri"/>
                        </a:rPr>
                        <a:t>Jyoti</a:t>
                      </a:r>
                      <a:r>
                        <a:rPr lang="en-US" sz="1050" dirty="0">
                          <a:solidFill>
                            <a:srgbClr val="000000"/>
                          </a:solidFill>
                          <a:uFill>
                            <a:solidFill>
                              <a:srgbClr val="000000"/>
                            </a:solidFill>
                          </a:uFill>
                          <a:latin typeface="Trebuchet MS" pitchFamily="34" charset="0"/>
                          <a:ea typeface="Calibri"/>
                          <a:cs typeface="Calibri"/>
                        </a:rPr>
                        <a:t> </a:t>
                      </a:r>
                      <a:r>
                        <a:rPr lang="en-US" sz="1050" dirty="0" err="1">
                          <a:solidFill>
                            <a:srgbClr val="000000"/>
                          </a:solidFill>
                          <a:uFill>
                            <a:solidFill>
                              <a:srgbClr val="000000"/>
                            </a:solidFill>
                          </a:uFill>
                          <a:latin typeface="Trebuchet MS" pitchFamily="34" charset="0"/>
                          <a:ea typeface="Calibri"/>
                          <a:cs typeface="Calibri"/>
                        </a:rPr>
                        <a:t>Saikia</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a:t>
                      </a:r>
                      <a:r>
                        <a:rPr lang="en-US" sz="1050" dirty="0" err="1">
                          <a:solidFill>
                            <a:srgbClr val="000000"/>
                          </a:solidFill>
                          <a:uFill>
                            <a:solidFill>
                              <a:srgbClr val="000000"/>
                            </a:solidFill>
                          </a:uFill>
                          <a:latin typeface="Trebuchet MS" pitchFamily="34" charset="0"/>
                          <a:ea typeface="Calibri"/>
                          <a:cs typeface="Calibri"/>
                        </a:rPr>
                        <a:t>i</a:t>
                      </a:r>
                      <a:r>
                        <a:rPr lang="en-US" sz="1050" dirty="0">
                          <a:solidFill>
                            <a:srgbClr val="000000"/>
                          </a:solidFill>
                          <a:uFill>
                            <a:solidFill>
                              <a:srgbClr val="000000"/>
                            </a:solidFill>
                          </a:uFill>
                          <a:latin typeface="Trebuchet MS" pitchFamily="34" charset="0"/>
                          <a:ea typeface="Calibri"/>
                          <a:cs typeface="Calibri"/>
                        </a:rPr>
                        <a:t>) Dr. </a:t>
                      </a:r>
                      <a:r>
                        <a:rPr lang="en-US" sz="1050" dirty="0" err="1">
                          <a:solidFill>
                            <a:srgbClr val="000000"/>
                          </a:solidFill>
                          <a:uFill>
                            <a:solidFill>
                              <a:srgbClr val="000000"/>
                            </a:solidFill>
                          </a:uFill>
                          <a:latin typeface="Trebuchet MS" pitchFamily="34" charset="0"/>
                          <a:ea typeface="Calibri"/>
                          <a:cs typeface="Calibri"/>
                        </a:rPr>
                        <a:t>S.K.Sharma</a:t>
                      </a:r>
                      <a:r>
                        <a:rPr lang="en-US" sz="1050" dirty="0">
                          <a:solidFill>
                            <a:srgbClr val="000000"/>
                          </a:solidFill>
                          <a:uFill>
                            <a:solidFill>
                              <a:srgbClr val="000000"/>
                            </a:solidFill>
                          </a:uFill>
                          <a:latin typeface="Trebuchet MS" pitchFamily="34" charset="0"/>
                          <a:ea typeface="Calibri"/>
                          <a:cs typeface="Calibri"/>
                        </a:rPr>
                        <a:t>, Scientist ‘</a:t>
                      </a:r>
                      <a:r>
                        <a:rPr lang="en-US" sz="1050" dirty="0" err="1">
                          <a:solidFill>
                            <a:srgbClr val="000000"/>
                          </a:solidFill>
                          <a:uFill>
                            <a:solidFill>
                              <a:srgbClr val="000000"/>
                            </a:solidFill>
                          </a:uFill>
                          <a:latin typeface="Trebuchet MS" pitchFamily="34" charset="0"/>
                          <a:ea typeface="Calibri"/>
                          <a:cs typeface="Calibri"/>
                        </a:rPr>
                        <a:t>E’RMRC,Lahoal</a:t>
                      </a:r>
                      <a:endParaRPr lang="en-IN" sz="1050" dirty="0">
                        <a:solidFill>
                          <a:srgbClr val="000000"/>
                        </a:solidFill>
                        <a:uFill>
                          <a:solidFill>
                            <a:srgbClr val="000000"/>
                          </a:solidFill>
                        </a:uFill>
                        <a:latin typeface="Trebuchet MS" pitchFamily="34" charset="0"/>
                        <a:ea typeface="Calibri"/>
                        <a:cs typeface="Calibri"/>
                      </a:endParaRPr>
                    </a:p>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(ii) </a:t>
                      </a:r>
                      <a:r>
                        <a:rPr lang="en-US" sz="1050" dirty="0" err="1">
                          <a:solidFill>
                            <a:srgbClr val="000000"/>
                          </a:solidFill>
                          <a:uFill>
                            <a:solidFill>
                              <a:srgbClr val="000000"/>
                            </a:solidFill>
                          </a:uFill>
                          <a:latin typeface="Trebuchet MS" pitchFamily="34" charset="0"/>
                          <a:ea typeface="Calibri"/>
                          <a:cs typeface="Calibri"/>
                        </a:rPr>
                        <a:t>Dr.R.K.Phukon</a:t>
                      </a:r>
                      <a:r>
                        <a:rPr lang="en-US" sz="1050" dirty="0">
                          <a:solidFill>
                            <a:srgbClr val="000000"/>
                          </a:solidFill>
                          <a:uFill>
                            <a:solidFill>
                              <a:srgbClr val="000000"/>
                            </a:solidFill>
                          </a:uFill>
                          <a:latin typeface="Trebuchet MS" pitchFamily="34" charset="0"/>
                          <a:ea typeface="Calibri"/>
                          <a:cs typeface="Calibri"/>
                        </a:rPr>
                        <a:t>, </a:t>
                      </a:r>
                      <a:r>
                        <a:rPr lang="en-US" sz="1050" dirty="0" err="1">
                          <a:solidFill>
                            <a:srgbClr val="000000"/>
                          </a:solidFill>
                          <a:uFill>
                            <a:solidFill>
                              <a:srgbClr val="000000"/>
                            </a:solidFill>
                          </a:uFill>
                          <a:latin typeface="Trebuchet MS" pitchFamily="34" charset="0"/>
                          <a:ea typeface="Calibri"/>
                          <a:cs typeface="Calibri"/>
                        </a:rPr>
                        <a:t>Scidntist</a:t>
                      </a:r>
                      <a:r>
                        <a:rPr lang="en-US" sz="1050" dirty="0">
                          <a:solidFill>
                            <a:srgbClr val="000000"/>
                          </a:solidFill>
                          <a:uFill>
                            <a:solidFill>
                              <a:srgbClr val="000000"/>
                            </a:solidFill>
                          </a:uFill>
                          <a:latin typeface="Trebuchet MS" pitchFamily="34" charset="0"/>
                          <a:ea typeface="Calibri"/>
                          <a:cs typeface="Calibri"/>
                        </a:rPr>
                        <a:t> ‘C’ RMRC</a:t>
                      </a:r>
                      <a:r>
                        <a:rPr lang="en-US" sz="1050" dirty="0" smtClean="0">
                          <a:solidFill>
                            <a:srgbClr val="000000"/>
                          </a:solidFill>
                          <a:uFill>
                            <a:solidFill>
                              <a:srgbClr val="000000"/>
                            </a:solidFill>
                          </a:uFill>
                          <a:latin typeface="Trebuchet MS" pitchFamily="34" charset="0"/>
                          <a:ea typeface="Calibri"/>
                          <a:cs typeface="Calibri"/>
                        </a:rPr>
                        <a:t>, </a:t>
                      </a:r>
                      <a:r>
                        <a:rPr lang="en-US" sz="1050" dirty="0" err="1" smtClean="0">
                          <a:solidFill>
                            <a:srgbClr val="000000"/>
                          </a:solidFill>
                          <a:uFill>
                            <a:solidFill>
                              <a:srgbClr val="000000"/>
                            </a:solidFill>
                          </a:uFill>
                          <a:latin typeface="Trebuchet MS" pitchFamily="34" charset="0"/>
                          <a:ea typeface="Calibri"/>
                          <a:cs typeface="Calibri"/>
                        </a:rPr>
                        <a:t>Lahoal</a:t>
                      </a:r>
                      <a:r>
                        <a:rPr lang="en-US" sz="1050" dirty="0" smtClean="0">
                          <a:solidFill>
                            <a:srgbClr val="000000"/>
                          </a:solidFill>
                          <a:uFill>
                            <a:solidFill>
                              <a:srgbClr val="000000"/>
                            </a:solidFill>
                          </a:uFill>
                          <a:latin typeface="Trebuchet MS" pitchFamily="34" charset="0"/>
                          <a:ea typeface="Calibri"/>
                          <a:cs typeface="Calibri"/>
                        </a:rPr>
                        <a:t>, Dibrugarh</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a:solidFill>
                            <a:srgbClr val="000000"/>
                          </a:solidFill>
                          <a:uFill>
                            <a:solidFill>
                              <a:srgbClr val="000000"/>
                            </a:solidFill>
                          </a:uFill>
                          <a:latin typeface="Trebuchet MS" pitchFamily="34" charset="0"/>
                          <a:ea typeface="Calibri"/>
                          <a:cs typeface="Calibri"/>
                        </a:rPr>
                        <a:t>“Studies on Molecular Epidemiology of lung cancer with special reference to </a:t>
                      </a:r>
                      <a:r>
                        <a:rPr lang="en-US" sz="1050" dirty="0" err="1">
                          <a:solidFill>
                            <a:srgbClr val="000000"/>
                          </a:solidFill>
                          <a:uFill>
                            <a:solidFill>
                              <a:srgbClr val="000000"/>
                            </a:solidFill>
                          </a:uFill>
                          <a:latin typeface="Trebuchet MS" pitchFamily="34" charset="0"/>
                          <a:ea typeface="Calibri"/>
                          <a:cs typeface="Calibri"/>
                        </a:rPr>
                        <a:t>xenobiotic</a:t>
                      </a:r>
                      <a:r>
                        <a:rPr lang="en-US" sz="1050" dirty="0">
                          <a:solidFill>
                            <a:srgbClr val="000000"/>
                          </a:solidFill>
                          <a:uFill>
                            <a:solidFill>
                              <a:srgbClr val="000000"/>
                            </a:solidFill>
                          </a:uFill>
                          <a:latin typeface="Trebuchet MS" pitchFamily="34" charset="0"/>
                          <a:ea typeface="Calibri"/>
                          <a:cs typeface="Calibri"/>
                        </a:rPr>
                        <a:t> metabolic pathway gene, DNA repair gene and cell cycle gene in Manipur and Mizoram, India”</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smtClean="0">
                          <a:solidFill>
                            <a:srgbClr val="000000"/>
                          </a:solidFill>
                          <a:uFill>
                            <a:solidFill>
                              <a:srgbClr val="000000"/>
                            </a:solidFill>
                          </a:uFill>
                          <a:latin typeface="Trebuchet MS" pitchFamily="34" charset="0"/>
                          <a:ea typeface="Calibri"/>
                          <a:cs typeface="Calibri"/>
                        </a:rPr>
                        <a:t>23.06.2011</a:t>
                      </a:r>
                      <a:endParaRPr lang="en-IN" sz="105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050" dirty="0" smtClean="0">
                          <a:solidFill>
                            <a:srgbClr val="000000"/>
                          </a:solidFill>
                          <a:uFill>
                            <a:solidFill>
                              <a:srgbClr val="000000"/>
                            </a:solidFill>
                          </a:uFill>
                          <a:latin typeface="Trebuchet MS" pitchFamily="34" charset="0"/>
                          <a:ea typeface="Calibri"/>
                          <a:cs typeface="Calibri"/>
                        </a:rPr>
                        <a:t>Awarded</a:t>
                      </a:r>
                    </a:p>
                    <a:p>
                      <a:pPr algn="ctr">
                        <a:lnSpc>
                          <a:spcPct val="115000"/>
                        </a:lnSpc>
                        <a:spcAft>
                          <a:spcPts val="0"/>
                        </a:spcAft>
                      </a:pPr>
                      <a:endParaRPr lang="en-US" sz="1050" dirty="0" smtClean="0">
                        <a:solidFill>
                          <a:srgbClr val="000000"/>
                        </a:solidFill>
                        <a:uFill>
                          <a:solidFill>
                            <a:srgbClr val="000000"/>
                          </a:solidFill>
                        </a:uFill>
                        <a:latin typeface="Trebuchet MS" pitchFamily="34" charset="0"/>
                        <a:ea typeface="Calibri"/>
                        <a:cs typeface="Calibri"/>
                      </a:endParaRPr>
                    </a:p>
                    <a:p>
                      <a:pPr algn="ctr">
                        <a:lnSpc>
                          <a:spcPct val="115000"/>
                        </a:lnSpc>
                        <a:spcAft>
                          <a:spcPts val="0"/>
                        </a:spcAft>
                      </a:pPr>
                      <a:endParaRPr lang="en-US" sz="1050" dirty="0" smtClean="0">
                        <a:solidFill>
                          <a:srgbClr val="000000"/>
                        </a:solidFill>
                        <a:uFill>
                          <a:solidFill>
                            <a:srgbClr val="000000"/>
                          </a:solidFill>
                        </a:uFill>
                        <a:latin typeface="Trebuchet MS" pitchFamily="34" charset="0"/>
                        <a:ea typeface="Calibri"/>
                        <a:cs typeface="Calibri"/>
                      </a:endParaRPr>
                    </a:p>
                    <a:p>
                      <a:pPr algn="ctr">
                        <a:lnSpc>
                          <a:spcPct val="115000"/>
                        </a:lnSpc>
                        <a:spcAft>
                          <a:spcPts val="0"/>
                        </a:spcAft>
                      </a:pPr>
                      <a:endParaRPr lang="en-US" sz="1050" dirty="0" smtClean="0">
                        <a:solidFill>
                          <a:srgbClr val="000000"/>
                        </a:solidFill>
                        <a:uFill>
                          <a:solidFill>
                            <a:srgbClr val="000000"/>
                          </a:solidFill>
                        </a:uFill>
                        <a:latin typeface="Trebuchet MS" pitchFamily="34" charset="0"/>
                        <a:ea typeface="Calibri"/>
                        <a:cs typeface="Calibri"/>
                      </a:endParaRPr>
                    </a:p>
                    <a:p>
                      <a:pPr algn="ctr">
                        <a:lnSpc>
                          <a:spcPct val="115000"/>
                        </a:lnSpc>
                        <a:spcAft>
                          <a:spcPts val="0"/>
                        </a:spcAft>
                      </a:pPr>
                      <a:endParaRPr lang="en-US" sz="1050" dirty="0" smtClean="0">
                        <a:solidFill>
                          <a:srgbClr val="000000"/>
                        </a:solidFill>
                        <a:uFill>
                          <a:solidFill>
                            <a:srgbClr val="000000"/>
                          </a:solidFill>
                        </a:uFill>
                        <a:latin typeface="Trebuchet MS" pitchFamily="34" charset="0"/>
                        <a:ea typeface="Calibri"/>
                        <a:cs typeface="Calibri"/>
                      </a:endParaRPr>
                    </a:p>
                    <a:p>
                      <a:pPr algn="ctr">
                        <a:lnSpc>
                          <a:spcPct val="115000"/>
                        </a:lnSpc>
                        <a:spcAft>
                          <a:spcPts val="0"/>
                        </a:spcAft>
                      </a:pPr>
                      <a:endParaRPr lang="en-US" sz="1050" dirty="0" smtClean="0">
                        <a:solidFill>
                          <a:srgbClr val="000000"/>
                        </a:solidFill>
                        <a:uFill>
                          <a:solidFill>
                            <a:srgbClr val="000000"/>
                          </a:solidFill>
                        </a:uFill>
                        <a:latin typeface="Trebuchet MS" pitchFamily="34" charset="0"/>
                        <a:ea typeface="Calibri"/>
                        <a:cs typeface="Calibri"/>
                      </a:endParaRPr>
                    </a:p>
                  </a:txBody>
                  <a:tcPr marL="50800" marR="50800" marT="50800" marB="50800"/>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5536" y="260648"/>
          <a:ext cx="8229600" cy="4721352"/>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pPr algn="ctr">
                        <a:lnSpc>
                          <a:spcPct val="115000"/>
                        </a:lnSpc>
                        <a:spcAft>
                          <a:spcPts val="0"/>
                        </a:spcAft>
                      </a:pPr>
                      <a:r>
                        <a:rPr lang="en-US" sz="1200" b="1" dirty="0" err="1">
                          <a:solidFill>
                            <a:srgbClr val="000000"/>
                          </a:solidFill>
                          <a:uFill>
                            <a:solidFill>
                              <a:srgbClr val="000000"/>
                            </a:solidFill>
                          </a:uFill>
                          <a:latin typeface="Trebuchet MS" pitchFamily="34" charset="0"/>
                          <a:ea typeface="Calibri"/>
                          <a:cs typeface="Calibri"/>
                        </a:rPr>
                        <a:t>Sl</a:t>
                      </a:r>
                      <a:r>
                        <a:rPr lang="en-US" sz="1200" b="1" dirty="0">
                          <a:solidFill>
                            <a:srgbClr val="000000"/>
                          </a:solidFill>
                          <a:uFill>
                            <a:solidFill>
                              <a:srgbClr val="000000"/>
                            </a:solidFill>
                          </a:uFill>
                          <a:latin typeface="Trebuchet MS" pitchFamily="34" charset="0"/>
                          <a:ea typeface="Calibri"/>
                          <a:cs typeface="Calibri"/>
                        </a:rPr>
                        <a:t> No.</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Name of the Candidate</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Name of the Supervisor</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Title of PhD thesis</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err="1">
                          <a:solidFill>
                            <a:srgbClr val="000000"/>
                          </a:solidFill>
                          <a:uFill>
                            <a:solidFill>
                              <a:srgbClr val="000000"/>
                            </a:solidFill>
                          </a:uFill>
                          <a:latin typeface="Trebuchet MS" pitchFamily="34" charset="0"/>
                          <a:ea typeface="Calibri"/>
                          <a:cs typeface="Calibri"/>
                        </a:rPr>
                        <a:t>w.e.f</a:t>
                      </a:r>
                      <a:r>
                        <a:rPr lang="en-US" sz="1200" b="1" dirty="0">
                          <a:solidFill>
                            <a:srgbClr val="000000"/>
                          </a:solidFill>
                          <a:uFill>
                            <a:solidFill>
                              <a:srgbClr val="000000"/>
                            </a:solidFill>
                          </a:uFill>
                          <a:latin typeface="Trebuchet MS" pitchFamily="34" charset="0"/>
                          <a:ea typeface="Calibri"/>
                          <a:cs typeface="Calibri"/>
                        </a:rPr>
                        <a:t>.</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c>
                  <a:txBody>
                    <a:bodyPr/>
                    <a:lstStyle/>
                    <a:p>
                      <a:pPr algn="ctr">
                        <a:lnSpc>
                          <a:spcPct val="115000"/>
                        </a:lnSpc>
                        <a:spcAft>
                          <a:spcPts val="0"/>
                        </a:spcAft>
                      </a:pPr>
                      <a:r>
                        <a:rPr lang="en-US" sz="1200" b="1" dirty="0">
                          <a:solidFill>
                            <a:srgbClr val="000000"/>
                          </a:solidFill>
                          <a:uFill>
                            <a:solidFill>
                              <a:srgbClr val="000000"/>
                            </a:solidFill>
                          </a:uFill>
                          <a:latin typeface="Trebuchet MS" pitchFamily="34" charset="0"/>
                          <a:ea typeface="Calibri"/>
                          <a:cs typeface="Calibri"/>
                        </a:rPr>
                        <a:t>Remarks</a:t>
                      </a:r>
                      <a:endParaRPr lang="en-IN" sz="1200" dirty="0">
                        <a:solidFill>
                          <a:srgbClr val="000000"/>
                        </a:solidFill>
                        <a:uFill>
                          <a:solidFill>
                            <a:srgbClr val="000000"/>
                          </a:solidFill>
                        </a:uFill>
                        <a:latin typeface="Trebuchet MS" pitchFamily="34" charset="0"/>
                        <a:ea typeface="Calibri"/>
                        <a:cs typeface="Calibri"/>
                      </a:endParaRPr>
                    </a:p>
                  </a:txBody>
                  <a:tcPr marL="50800" marR="50800" marT="50800" marB="50800"/>
                </a:tc>
              </a:tr>
              <a:tr h="370840">
                <a:tc>
                  <a:txBody>
                    <a:bodyPr/>
                    <a:lstStyle/>
                    <a:p>
                      <a:pPr algn="ctr">
                        <a:lnSpc>
                          <a:spcPct val="115000"/>
                        </a:lnSpc>
                        <a:spcAft>
                          <a:spcPts val="0"/>
                        </a:spcAft>
                      </a:pPr>
                      <a:r>
                        <a:rPr lang="en-US" sz="1200" dirty="0">
                          <a:solidFill>
                            <a:srgbClr val="000000"/>
                          </a:solidFill>
                          <a:uFill>
                            <a:solidFill>
                              <a:srgbClr val="000000"/>
                            </a:solidFill>
                          </a:uFill>
                          <a:latin typeface="Times New Roman"/>
                          <a:ea typeface="Calibri"/>
                          <a:cs typeface="Calibri"/>
                        </a:rPr>
                        <a:t>04</a:t>
                      </a:r>
                      <a:endParaRPr lang="en-IN" sz="1100"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a:solidFill>
                            <a:srgbClr val="000000"/>
                          </a:solidFill>
                          <a:uFill>
                            <a:solidFill>
                              <a:srgbClr val="000000"/>
                            </a:solidFill>
                          </a:uFill>
                          <a:latin typeface="Times New Roman"/>
                          <a:ea typeface="Calibri"/>
                          <a:cs typeface="Calibri"/>
                        </a:rPr>
                        <a:t>Mr. Ridip Hazarika</a:t>
                      </a:r>
                      <a:endParaRPr lang="en-IN" sz="110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a:solidFill>
                            <a:srgbClr val="000000"/>
                          </a:solidFill>
                          <a:uFill>
                            <a:solidFill>
                              <a:srgbClr val="000000"/>
                            </a:solidFill>
                          </a:uFill>
                          <a:latin typeface="Times New Roman"/>
                          <a:ea typeface="Calibri"/>
                          <a:cs typeface="Calibri"/>
                        </a:rPr>
                        <a:t>Prof. B. Neog, Deptt. of Life Sciences, Dibrugarh University</a:t>
                      </a:r>
                      <a:endParaRPr lang="en-IN" sz="110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a:solidFill>
                            <a:srgbClr val="000000"/>
                          </a:solidFill>
                          <a:uFill>
                            <a:solidFill>
                              <a:srgbClr val="000000"/>
                            </a:solidFill>
                          </a:uFill>
                          <a:latin typeface="Times New Roman"/>
                          <a:ea typeface="Calibri"/>
                          <a:cs typeface="Calibri"/>
                        </a:rPr>
                        <a:t>“Studies on Intraspecific Genetic Diversity in Capsicum Chinese Jacq. (Bhut Jolokia) through Molecular Techniques”</a:t>
                      </a:r>
                      <a:endParaRPr lang="en-IN" sz="110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a:solidFill>
                            <a:srgbClr val="000000"/>
                          </a:solidFill>
                          <a:uFill>
                            <a:solidFill>
                              <a:srgbClr val="000000"/>
                            </a:solidFill>
                          </a:uFill>
                          <a:latin typeface="Times New Roman"/>
                          <a:ea typeface="Calibri"/>
                          <a:cs typeface="Calibri"/>
                        </a:rPr>
                        <a:t>26.03.2012</a:t>
                      </a:r>
                      <a:endParaRPr lang="en-IN" sz="110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a:solidFill>
                            <a:srgbClr val="000000"/>
                          </a:solidFill>
                          <a:uFill>
                            <a:solidFill>
                              <a:srgbClr val="000000"/>
                            </a:solidFill>
                          </a:uFill>
                          <a:latin typeface="Times New Roman"/>
                          <a:ea typeface="Calibri"/>
                          <a:cs typeface="Calibri"/>
                        </a:rPr>
                        <a:t>Awarded</a:t>
                      </a:r>
                      <a:endParaRPr lang="en-IN" sz="1100">
                        <a:solidFill>
                          <a:srgbClr val="000000"/>
                        </a:solidFill>
                        <a:uFill>
                          <a:solidFill>
                            <a:srgbClr val="000000"/>
                          </a:solidFill>
                        </a:uFill>
                        <a:latin typeface="Calibri"/>
                        <a:ea typeface="Calibri"/>
                        <a:cs typeface="Calibri"/>
                      </a:endParaRPr>
                    </a:p>
                  </a:txBody>
                  <a:tcPr marL="50800" marR="50800" marT="50800" marB="50800"/>
                </a:tc>
              </a:tr>
              <a:tr h="370840">
                <a:tc>
                  <a:txBody>
                    <a:bodyPr/>
                    <a:lstStyle/>
                    <a:p>
                      <a:pPr algn="ctr">
                        <a:lnSpc>
                          <a:spcPct val="115000"/>
                        </a:lnSpc>
                        <a:spcAft>
                          <a:spcPts val="0"/>
                        </a:spcAft>
                      </a:pPr>
                      <a:r>
                        <a:rPr lang="en-US" sz="1200" dirty="0">
                          <a:solidFill>
                            <a:srgbClr val="000000"/>
                          </a:solidFill>
                          <a:uFill>
                            <a:solidFill>
                              <a:srgbClr val="000000"/>
                            </a:solidFill>
                          </a:uFill>
                          <a:latin typeface="Times New Roman"/>
                          <a:ea typeface="Calibri"/>
                          <a:cs typeface="Calibri"/>
                        </a:rPr>
                        <a:t>05</a:t>
                      </a:r>
                      <a:endParaRPr lang="en-IN" sz="1100"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50000"/>
                        </a:lnSpc>
                        <a:spcAft>
                          <a:spcPts val="0"/>
                        </a:spcAft>
                      </a:pPr>
                      <a:r>
                        <a:rPr lang="en-US" sz="1200" dirty="0">
                          <a:solidFill>
                            <a:srgbClr val="000000"/>
                          </a:solidFill>
                          <a:uFill>
                            <a:solidFill>
                              <a:srgbClr val="000000"/>
                            </a:solidFill>
                          </a:uFill>
                          <a:latin typeface="Times New Roman"/>
                          <a:ea typeface="Calibri"/>
                          <a:cs typeface="Calibri"/>
                        </a:rPr>
                        <a:t>Mr. </a:t>
                      </a:r>
                      <a:r>
                        <a:rPr lang="en-US" sz="1200" dirty="0" err="1">
                          <a:solidFill>
                            <a:srgbClr val="000000"/>
                          </a:solidFill>
                          <a:uFill>
                            <a:solidFill>
                              <a:srgbClr val="000000"/>
                            </a:solidFill>
                          </a:uFill>
                          <a:latin typeface="Times New Roman"/>
                          <a:ea typeface="Calibri"/>
                          <a:cs typeface="Calibri"/>
                        </a:rPr>
                        <a:t>Jitendra</a:t>
                      </a:r>
                      <a:r>
                        <a:rPr lang="en-US" sz="1200" dirty="0">
                          <a:solidFill>
                            <a:srgbClr val="000000"/>
                          </a:solidFill>
                          <a:uFill>
                            <a:solidFill>
                              <a:srgbClr val="000000"/>
                            </a:solidFill>
                          </a:uFill>
                          <a:latin typeface="Times New Roman"/>
                          <a:ea typeface="Calibri"/>
                          <a:cs typeface="Calibri"/>
                        </a:rPr>
                        <a:t> Sharma</a:t>
                      </a:r>
                      <a:endParaRPr lang="en-IN" sz="1100"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dirty="0">
                          <a:solidFill>
                            <a:srgbClr val="000000"/>
                          </a:solidFill>
                          <a:uFill>
                            <a:solidFill>
                              <a:srgbClr val="000000"/>
                            </a:solidFill>
                          </a:uFill>
                          <a:latin typeface="Times New Roman"/>
                          <a:ea typeface="Calibri"/>
                          <a:cs typeface="Calibri"/>
                        </a:rPr>
                        <a:t>1. Dr. </a:t>
                      </a:r>
                      <a:r>
                        <a:rPr lang="en-US" sz="1200" dirty="0" err="1">
                          <a:solidFill>
                            <a:srgbClr val="000000"/>
                          </a:solidFill>
                          <a:uFill>
                            <a:solidFill>
                              <a:srgbClr val="000000"/>
                            </a:solidFill>
                          </a:uFill>
                          <a:latin typeface="Times New Roman"/>
                          <a:ea typeface="Calibri"/>
                          <a:cs typeface="Calibri"/>
                        </a:rPr>
                        <a:t>Prafulla</a:t>
                      </a:r>
                      <a:r>
                        <a:rPr lang="en-US" sz="1200" dirty="0">
                          <a:solidFill>
                            <a:srgbClr val="000000"/>
                          </a:solidFill>
                          <a:uFill>
                            <a:solidFill>
                              <a:srgbClr val="000000"/>
                            </a:solidFill>
                          </a:uFill>
                          <a:latin typeface="Times New Roman"/>
                          <a:ea typeface="Calibri"/>
                          <a:cs typeface="Calibri"/>
                        </a:rPr>
                        <a:t> </a:t>
                      </a:r>
                      <a:r>
                        <a:rPr lang="en-US" sz="1200" dirty="0" err="1">
                          <a:solidFill>
                            <a:srgbClr val="000000"/>
                          </a:solidFill>
                          <a:uFill>
                            <a:solidFill>
                              <a:srgbClr val="000000"/>
                            </a:solidFill>
                          </a:uFill>
                          <a:latin typeface="Times New Roman"/>
                          <a:ea typeface="Calibri"/>
                          <a:cs typeface="Calibri"/>
                        </a:rPr>
                        <a:t>Dutta</a:t>
                      </a:r>
                      <a:r>
                        <a:rPr lang="en-US" sz="1200" dirty="0">
                          <a:solidFill>
                            <a:srgbClr val="000000"/>
                          </a:solidFill>
                          <a:uFill>
                            <a:solidFill>
                              <a:srgbClr val="000000"/>
                            </a:solidFill>
                          </a:uFill>
                          <a:latin typeface="Times New Roman"/>
                          <a:ea typeface="Calibri"/>
                          <a:cs typeface="Calibri"/>
                        </a:rPr>
                        <a:t>, Scientist ‘F’, </a:t>
                      </a:r>
                      <a:r>
                        <a:rPr lang="en-US" sz="1200" dirty="0" err="1">
                          <a:solidFill>
                            <a:srgbClr val="000000"/>
                          </a:solidFill>
                          <a:uFill>
                            <a:solidFill>
                              <a:srgbClr val="000000"/>
                            </a:solidFill>
                          </a:uFill>
                          <a:latin typeface="Times New Roman"/>
                          <a:ea typeface="Calibri"/>
                          <a:cs typeface="Calibri"/>
                        </a:rPr>
                        <a:t>RMRC,Lahoal</a:t>
                      </a:r>
                      <a:r>
                        <a:rPr lang="en-US" sz="1200" dirty="0">
                          <a:solidFill>
                            <a:srgbClr val="000000"/>
                          </a:solidFill>
                          <a:uFill>
                            <a:solidFill>
                              <a:srgbClr val="000000"/>
                            </a:solidFill>
                          </a:uFill>
                          <a:latin typeface="Times New Roman"/>
                          <a:ea typeface="Calibri"/>
                          <a:cs typeface="Calibri"/>
                        </a:rPr>
                        <a:t>, Dib</a:t>
                      </a:r>
                      <a:endParaRPr lang="en-IN" sz="1100" dirty="0">
                        <a:solidFill>
                          <a:srgbClr val="000000"/>
                        </a:solidFill>
                        <a:uFill>
                          <a:solidFill>
                            <a:srgbClr val="000000"/>
                          </a:solidFill>
                        </a:uFill>
                        <a:latin typeface="Calibri"/>
                        <a:ea typeface="Calibri"/>
                        <a:cs typeface="Calibri"/>
                      </a:endParaRPr>
                    </a:p>
                    <a:p>
                      <a:pPr algn="ctr">
                        <a:lnSpc>
                          <a:spcPct val="115000"/>
                        </a:lnSpc>
                        <a:spcAft>
                          <a:spcPts val="0"/>
                        </a:spcAft>
                      </a:pPr>
                      <a:r>
                        <a:rPr lang="en-US" sz="1200" dirty="0">
                          <a:solidFill>
                            <a:srgbClr val="000000"/>
                          </a:solidFill>
                          <a:uFill>
                            <a:solidFill>
                              <a:srgbClr val="000000"/>
                            </a:solidFill>
                          </a:uFill>
                          <a:latin typeface="Times New Roman"/>
                          <a:ea typeface="Calibri"/>
                          <a:cs typeface="Calibri"/>
                        </a:rPr>
                        <a:t>2. Dr. </a:t>
                      </a:r>
                      <a:r>
                        <a:rPr lang="en-US" sz="1200" dirty="0" err="1">
                          <a:solidFill>
                            <a:srgbClr val="000000"/>
                          </a:solidFill>
                          <a:uFill>
                            <a:solidFill>
                              <a:srgbClr val="000000"/>
                            </a:solidFill>
                          </a:uFill>
                          <a:latin typeface="Times New Roman"/>
                          <a:ea typeface="Calibri"/>
                          <a:cs typeface="Calibri"/>
                        </a:rPr>
                        <a:t>Siraj</a:t>
                      </a:r>
                      <a:r>
                        <a:rPr lang="en-US" sz="1200" dirty="0">
                          <a:solidFill>
                            <a:srgbClr val="000000"/>
                          </a:solidFill>
                          <a:uFill>
                            <a:solidFill>
                              <a:srgbClr val="000000"/>
                            </a:solidFill>
                          </a:uFill>
                          <a:latin typeface="Times New Roman"/>
                          <a:ea typeface="Calibri"/>
                          <a:cs typeface="Calibri"/>
                        </a:rPr>
                        <a:t> Ahmed Khan, Scientist ‘D’ RMRC, </a:t>
                      </a:r>
                      <a:r>
                        <a:rPr lang="en-US" sz="1200" dirty="0" err="1">
                          <a:solidFill>
                            <a:srgbClr val="000000"/>
                          </a:solidFill>
                          <a:uFill>
                            <a:solidFill>
                              <a:srgbClr val="000000"/>
                            </a:solidFill>
                          </a:uFill>
                          <a:latin typeface="Times New Roman"/>
                          <a:ea typeface="Calibri"/>
                          <a:cs typeface="Calibri"/>
                        </a:rPr>
                        <a:t>Lahoal,Dib</a:t>
                      </a:r>
                      <a:endParaRPr lang="en-IN" sz="1100"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dirty="0">
                          <a:solidFill>
                            <a:srgbClr val="000000"/>
                          </a:solidFill>
                          <a:uFill>
                            <a:solidFill>
                              <a:srgbClr val="000000"/>
                            </a:solidFill>
                          </a:uFill>
                          <a:latin typeface="Times New Roman"/>
                          <a:ea typeface="Calibri"/>
                          <a:cs typeface="Calibri"/>
                        </a:rPr>
                        <a:t>A Study of Genetic Polymorphisms and Gene Flow among currently used </a:t>
                      </a:r>
                      <a:r>
                        <a:rPr lang="en-US" sz="1200" dirty="0" err="1">
                          <a:solidFill>
                            <a:srgbClr val="000000"/>
                          </a:solidFill>
                          <a:uFill>
                            <a:solidFill>
                              <a:srgbClr val="000000"/>
                            </a:solidFill>
                          </a:uFill>
                          <a:latin typeface="Times New Roman"/>
                          <a:ea typeface="Calibri"/>
                          <a:cs typeface="Calibri"/>
                        </a:rPr>
                        <a:t>Antimalarial</a:t>
                      </a:r>
                      <a:r>
                        <a:rPr lang="en-US" sz="1200" dirty="0">
                          <a:solidFill>
                            <a:srgbClr val="000000"/>
                          </a:solidFill>
                          <a:uFill>
                            <a:solidFill>
                              <a:srgbClr val="000000"/>
                            </a:solidFill>
                          </a:uFill>
                          <a:latin typeface="Times New Roman"/>
                          <a:ea typeface="Calibri"/>
                          <a:cs typeface="Calibri"/>
                        </a:rPr>
                        <a:t> Drug Resistance Associated </a:t>
                      </a:r>
                      <a:r>
                        <a:rPr lang="en-US" sz="1200" i="1" dirty="0">
                          <a:solidFill>
                            <a:srgbClr val="000000"/>
                          </a:solidFill>
                          <a:uFill>
                            <a:solidFill>
                              <a:srgbClr val="000000"/>
                            </a:solidFill>
                          </a:uFill>
                          <a:latin typeface="Times New Roman"/>
                          <a:ea typeface="Calibri"/>
                          <a:cs typeface="Calibri"/>
                        </a:rPr>
                        <a:t>Plasmodium </a:t>
                      </a:r>
                      <a:r>
                        <a:rPr lang="en-US" sz="1200" i="1" dirty="0" err="1">
                          <a:solidFill>
                            <a:srgbClr val="000000"/>
                          </a:solidFill>
                          <a:uFill>
                            <a:solidFill>
                              <a:srgbClr val="000000"/>
                            </a:solidFill>
                          </a:uFill>
                          <a:latin typeface="Times New Roman"/>
                          <a:ea typeface="Calibri"/>
                          <a:cs typeface="Calibri"/>
                        </a:rPr>
                        <a:t>falciparum</a:t>
                      </a:r>
                      <a:r>
                        <a:rPr lang="en-US" sz="1200" dirty="0">
                          <a:solidFill>
                            <a:srgbClr val="000000"/>
                          </a:solidFill>
                          <a:uFill>
                            <a:solidFill>
                              <a:srgbClr val="000000"/>
                            </a:solidFill>
                          </a:uFill>
                          <a:latin typeface="Times New Roman"/>
                          <a:ea typeface="Calibri"/>
                          <a:cs typeface="Calibri"/>
                        </a:rPr>
                        <a:t> field Isolates in different Malaria Endemic Areas of Assam</a:t>
                      </a:r>
                      <a:endParaRPr lang="en-IN" sz="1100"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dirty="0">
                          <a:solidFill>
                            <a:srgbClr val="000000"/>
                          </a:solidFill>
                          <a:uFill>
                            <a:solidFill>
                              <a:srgbClr val="000000"/>
                            </a:solidFill>
                          </a:uFill>
                          <a:latin typeface="Times New Roman"/>
                          <a:ea typeface="Calibri"/>
                          <a:cs typeface="Calibri"/>
                        </a:rPr>
                        <a:t>22.08.2012</a:t>
                      </a:r>
                      <a:endParaRPr lang="en-IN" sz="1100" dirty="0">
                        <a:solidFill>
                          <a:srgbClr val="000000"/>
                        </a:solidFill>
                        <a:uFill>
                          <a:solidFill>
                            <a:srgbClr val="000000"/>
                          </a:solidFill>
                        </a:uFill>
                        <a:latin typeface="Calibri"/>
                        <a:ea typeface="Calibri"/>
                        <a:cs typeface="Calibri"/>
                      </a:endParaRPr>
                    </a:p>
                  </a:txBody>
                  <a:tcPr marL="50800" marR="50800" marT="50800" marB="50800"/>
                </a:tc>
                <a:tc>
                  <a:txBody>
                    <a:bodyPr/>
                    <a:lstStyle/>
                    <a:p>
                      <a:pPr algn="ctr">
                        <a:lnSpc>
                          <a:spcPct val="115000"/>
                        </a:lnSpc>
                        <a:spcAft>
                          <a:spcPts val="0"/>
                        </a:spcAft>
                      </a:pPr>
                      <a:r>
                        <a:rPr lang="en-US" sz="1200" dirty="0">
                          <a:solidFill>
                            <a:srgbClr val="000000"/>
                          </a:solidFill>
                          <a:uFill>
                            <a:solidFill>
                              <a:srgbClr val="000000"/>
                            </a:solidFill>
                          </a:uFill>
                          <a:latin typeface="Times New Roman"/>
                          <a:ea typeface="Calibri"/>
                          <a:cs typeface="Calibri"/>
                        </a:rPr>
                        <a:t>Awarded</a:t>
                      </a:r>
                      <a:endParaRPr lang="en-IN" sz="1100" dirty="0">
                        <a:solidFill>
                          <a:srgbClr val="000000"/>
                        </a:solidFill>
                        <a:uFill>
                          <a:solidFill>
                            <a:srgbClr val="000000"/>
                          </a:solidFill>
                        </a:uFill>
                        <a:latin typeface="Calibri"/>
                        <a:ea typeface="Calibri"/>
                        <a:cs typeface="Calibri"/>
                      </a:endParaRPr>
                    </a:p>
                  </a:txBody>
                  <a:tcPr marL="50800" marR="50800" marT="50800" marB="50800"/>
                </a:tc>
              </a:tr>
            </a:tbl>
          </a:graphicData>
        </a:graphic>
      </p:graphicFrame>
      <p:sp>
        <p:nvSpPr>
          <p:cNvPr id="5" name="TextBox 4"/>
          <p:cNvSpPr txBox="1"/>
          <p:nvPr/>
        </p:nvSpPr>
        <p:spPr>
          <a:xfrm>
            <a:off x="323528" y="5229200"/>
            <a:ext cx="8568952" cy="1569660"/>
          </a:xfrm>
          <a:prstGeom prst="rect">
            <a:avLst/>
          </a:prstGeom>
          <a:noFill/>
        </p:spPr>
        <p:txBody>
          <a:bodyPr wrap="square" rtlCol="0">
            <a:spAutoFit/>
          </a:bodyPr>
          <a:lstStyle/>
          <a:p>
            <a:r>
              <a:rPr lang="en-US" sz="1600" i="1" dirty="0" smtClean="0">
                <a:latin typeface="Trebuchet MS" pitchFamily="34" charset="0"/>
              </a:rPr>
              <a:t>Total number of candidates registered for PhD in Biotechnology </a:t>
            </a:r>
          </a:p>
          <a:p>
            <a:r>
              <a:rPr lang="en-US" sz="1600" i="1" dirty="0" smtClean="0">
                <a:latin typeface="Trebuchet MS" pitchFamily="34" charset="0"/>
              </a:rPr>
              <a:t>in the Centre for Biotechnology &amp; Bioinformatics:</a:t>
            </a:r>
            <a:r>
              <a:rPr lang="en-US" i="1" dirty="0" smtClean="0">
                <a:latin typeface="Trebuchet MS" pitchFamily="34" charset="0"/>
              </a:rPr>
              <a:t>	</a:t>
            </a:r>
            <a:r>
              <a:rPr lang="en-US" dirty="0" smtClean="0">
                <a:latin typeface="Trebuchet MS" pitchFamily="34" charset="0"/>
              </a:rPr>
              <a:t>		</a:t>
            </a:r>
            <a:r>
              <a:rPr lang="en-US" b="1" dirty="0" smtClean="0">
                <a:latin typeface="Trebuchet MS" pitchFamily="34" charset="0"/>
              </a:rPr>
              <a:t>39</a:t>
            </a:r>
          </a:p>
          <a:p>
            <a:endParaRPr lang="en-US" sz="1600" dirty="0" smtClean="0">
              <a:latin typeface="Trebuchet MS" pitchFamily="34" charset="0"/>
            </a:endParaRPr>
          </a:p>
          <a:p>
            <a:pPr algn="just"/>
            <a:r>
              <a:rPr lang="en-US" sz="1400" dirty="0" smtClean="0">
                <a:latin typeface="Trebuchet MS" pitchFamily="34" charset="0"/>
              </a:rPr>
              <a:t>The Centre has also started receiving applications for doctoral research work from </a:t>
            </a:r>
            <a:r>
              <a:rPr lang="en-US" sz="1400" b="1" dirty="0" smtClean="0">
                <a:latin typeface="Trebuchet MS" pitchFamily="34" charset="0"/>
              </a:rPr>
              <a:t>Overseas Scholars </a:t>
            </a:r>
            <a:r>
              <a:rPr lang="en-US" sz="1400" dirty="0" smtClean="0">
                <a:latin typeface="Trebuchet MS" pitchFamily="34" charset="0"/>
              </a:rPr>
              <a:t>through </a:t>
            </a:r>
            <a:r>
              <a:rPr lang="en-US" sz="1400" b="1" dirty="0" smtClean="0">
                <a:latin typeface="Trebuchet MS" pitchFamily="34" charset="0"/>
              </a:rPr>
              <a:t>Indian Council for Cultural Relations (ICCR) </a:t>
            </a:r>
            <a:r>
              <a:rPr lang="en-US" sz="1400" dirty="0" smtClean="0">
                <a:latin typeface="Trebuchet MS" pitchFamily="34" charset="0"/>
              </a:rPr>
              <a:t>and have granted admission of the same.</a:t>
            </a:r>
            <a:endParaRPr lang="en-IN" sz="1400" dirty="0" smtClean="0">
              <a:latin typeface="Trebuchet MS" pitchFamily="34" charset="0"/>
            </a:endParaRPr>
          </a:p>
          <a:p>
            <a:endParaRPr lang="en-I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1560" y="142852"/>
            <a:ext cx="7776864" cy="2893100"/>
          </a:xfrm>
          <a:prstGeom prst="rect">
            <a:avLst/>
          </a:prstGeom>
          <a:noFill/>
        </p:spPr>
        <p:txBody>
          <a:bodyPr wrap="square" rtlCol="0">
            <a:spAutoFit/>
          </a:bodyPr>
          <a:lstStyle/>
          <a:p>
            <a:pPr algn="just"/>
            <a:r>
              <a:rPr lang="en-US" sz="1400" dirty="0" smtClean="0">
                <a:latin typeface="Trebuchet MS" pitchFamily="34" charset="0"/>
              </a:rPr>
              <a:t>The facility developed under the project has been effectively used by teachers in teaching and training of Postgraduate Students and Research scholars of the allied Departments of the University as well, </a:t>
            </a:r>
            <a:r>
              <a:rPr lang="en-US" sz="1400" i="1" dirty="0" smtClean="0">
                <a:latin typeface="Trebuchet MS" pitchFamily="34" charset="0"/>
              </a:rPr>
              <a:t>viz.: </a:t>
            </a:r>
          </a:p>
          <a:p>
            <a:pPr algn="just"/>
            <a:endParaRPr lang="en-US" sz="1400" dirty="0" smtClean="0">
              <a:latin typeface="Trebuchet MS" pitchFamily="34" charset="0"/>
            </a:endParaRPr>
          </a:p>
          <a:p>
            <a:pPr lvl="1" algn="just"/>
            <a:r>
              <a:rPr lang="en-US" sz="1400" dirty="0" smtClean="0">
                <a:latin typeface="Trebuchet MS" pitchFamily="34" charset="0"/>
              </a:rPr>
              <a:t>Department of Pharmaceutical Sciences</a:t>
            </a:r>
          </a:p>
          <a:p>
            <a:pPr lvl="1" algn="just"/>
            <a:r>
              <a:rPr lang="en-US" sz="1400" dirty="0" smtClean="0">
                <a:latin typeface="Trebuchet MS" pitchFamily="34" charset="0"/>
              </a:rPr>
              <a:t>Department of Chemistry </a:t>
            </a:r>
          </a:p>
          <a:p>
            <a:pPr lvl="1" algn="just"/>
            <a:r>
              <a:rPr lang="en-US" sz="1400" dirty="0" smtClean="0">
                <a:latin typeface="Trebuchet MS" pitchFamily="34" charset="0"/>
              </a:rPr>
              <a:t>Department of Life Sciences </a:t>
            </a:r>
          </a:p>
          <a:p>
            <a:pPr lvl="1" algn="just"/>
            <a:r>
              <a:rPr lang="en-US" sz="1400" dirty="0" smtClean="0">
                <a:latin typeface="Trebuchet MS" pitchFamily="34" charset="0"/>
              </a:rPr>
              <a:t>Department of Petroleum Technology</a:t>
            </a:r>
          </a:p>
          <a:p>
            <a:pPr lvl="1" algn="just"/>
            <a:r>
              <a:rPr lang="en-US" sz="1400" dirty="0" smtClean="0">
                <a:latin typeface="Trebuchet MS" pitchFamily="34" charset="0"/>
              </a:rPr>
              <a:t>Department of Statistics</a:t>
            </a:r>
          </a:p>
          <a:p>
            <a:pPr lvl="1" algn="just"/>
            <a:r>
              <a:rPr lang="en-US" sz="1400" dirty="0" smtClean="0">
                <a:latin typeface="Trebuchet MS" pitchFamily="34" charset="0"/>
              </a:rPr>
              <a:t>Department of Mathematics</a:t>
            </a:r>
          </a:p>
          <a:p>
            <a:pPr marL="0" lvl="1" algn="just"/>
            <a:endParaRPr lang="en-US" sz="1400" dirty="0" smtClean="0">
              <a:latin typeface="Trebuchet MS" pitchFamily="34" charset="0"/>
            </a:endParaRPr>
          </a:p>
          <a:p>
            <a:pPr marL="0" lvl="1" algn="just"/>
            <a:r>
              <a:rPr lang="en-US" sz="1400" dirty="0" smtClean="0">
                <a:latin typeface="Trebuchet MS" pitchFamily="34" charset="0"/>
              </a:rPr>
              <a:t>The facility has also been extended to students and scholars from other Institutions/Universities  of the country.</a:t>
            </a:r>
          </a:p>
        </p:txBody>
      </p:sp>
      <p:graphicFrame>
        <p:nvGraphicFramePr>
          <p:cNvPr id="4" name="Table 3"/>
          <p:cNvGraphicFramePr>
            <a:graphicFrameLocks noGrp="1"/>
          </p:cNvGraphicFramePr>
          <p:nvPr>
            <p:extLst>
              <p:ext uri="{D42A27DB-BD31-4B8C-83A1-F6EECF244321}">
                <p14:modId xmlns="" xmlns:p14="http://schemas.microsoft.com/office/powerpoint/2010/main" val="176976703"/>
              </p:ext>
            </p:extLst>
          </p:nvPr>
        </p:nvGraphicFramePr>
        <p:xfrm>
          <a:off x="500034" y="3429000"/>
          <a:ext cx="8208911" cy="3218351"/>
        </p:xfrm>
        <a:graphic>
          <a:graphicData uri="http://schemas.openxmlformats.org/drawingml/2006/table">
            <a:tbl>
              <a:tblPr firstRow="1" bandRow="1">
                <a:tableStyleId>{5C22544A-7EE6-4342-B048-85BDC9FD1C3A}</a:tableStyleId>
              </a:tblPr>
              <a:tblGrid>
                <a:gridCol w="562254"/>
                <a:gridCol w="2028115"/>
                <a:gridCol w="1410159"/>
                <a:gridCol w="1399111"/>
                <a:gridCol w="963179"/>
                <a:gridCol w="1846093"/>
              </a:tblGrid>
              <a:tr h="717806">
                <a:tc>
                  <a:txBody>
                    <a:bodyPr/>
                    <a:lstStyle/>
                    <a:p>
                      <a:pPr algn="ctr">
                        <a:lnSpc>
                          <a:spcPct val="115000"/>
                        </a:lnSpc>
                        <a:spcAft>
                          <a:spcPts val="1000"/>
                        </a:spcAft>
                      </a:pPr>
                      <a:r>
                        <a:rPr lang="en-US" sz="1200" b="1" dirty="0" err="1">
                          <a:solidFill>
                            <a:schemeClr val="bg1"/>
                          </a:solidFill>
                          <a:uFill>
                            <a:solidFill>
                              <a:srgbClr val="000000"/>
                            </a:solidFill>
                          </a:uFill>
                          <a:latin typeface="Times New Roman" pitchFamily="18" charset="0"/>
                          <a:ea typeface="Calibri"/>
                          <a:cs typeface="Times New Roman" pitchFamily="18" charset="0"/>
                        </a:rPr>
                        <a:t>Sl</a:t>
                      </a:r>
                      <a:r>
                        <a:rPr lang="en-US" sz="1200" b="1" dirty="0">
                          <a:solidFill>
                            <a:schemeClr val="bg1"/>
                          </a:solidFill>
                          <a:uFill>
                            <a:solidFill>
                              <a:srgbClr val="000000"/>
                            </a:solidFill>
                          </a:uFill>
                          <a:latin typeface="Times New Roman" pitchFamily="18" charset="0"/>
                          <a:ea typeface="Calibri"/>
                          <a:cs typeface="Times New Roman" pitchFamily="18" charset="0"/>
                        </a:rPr>
                        <a:t> No</a:t>
                      </a:r>
                      <a:endParaRPr lang="en-IN" sz="1200" b="1" dirty="0">
                        <a:solidFill>
                          <a:schemeClr val="bg1"/>
                        </a:solidFill>
                        <a:uFill>
                          <a:solidFill>
                            <a:srgbClr val="000000"/>
                          </a:solidFill>
                        </a:uFill>
                        <a:latin typeface="Times New Roman" pitchFamily="18" charset="0"/>
                        <a:ea typeface="Calibri"/>
                        <a:cs typeface="Times New Roman" pitchFamily="18" charset="0"/>
                      </a:endParaRPr>
                    </a:p>
                  </a:txBody>
                  <a:tcPr marL="50800" marR="50800" marT="50800" marB="50800" anchor="ctr"/>
                </a:tc>
                <a:tc>
                  <a:txBody>
                    <a:bodyPr/>
                    <a:lstStyle/>
                    <a:p>
                      <a:pPr algn="ctr">
                        <a:lnSpc>
                          <a:spcPct val="115000"/>
                        </a:lnSpc>
                        <a:spcAft>
                          <a:spcPts val="0"/>
                        </a:spcAft>
                      </a:pPr>
                      <a:r>
                        <a:rPr lang="en-US" sz="1200" b="1" dirty="0">
                          <a:solidFill>
                            <a:schemeClr val="bg1"/>
                          </a:solidFill>
                          <a:uFill>
                            <a:solidFill>
                              <a:srgbClr val="000000"/>
                            </a:solidFill>
                          </a:uFill>
                          <a:latin typeface="Times New Roman" pitchFamily="18" charset="0"/>
                          <a:ea typeface="Calibri"/>
                          <a:cs typeface="Times New Roman" pitchFamily="18" charset="0"/>
                        </a:rPr>
                        <a:t>Title</a:t>
                      </a:r>
                      <a:endParaRPr lang="en-IN" sz="1200" b="1" dirty="0">
                        <a:solidFill>
                          <a:schemeClr val="bg1"/>
                        </a:solidFill>
                        <a:uFill>
                          <a:solidFill>
                            <a:srgbClr val="000000"/>
                          </a:solidFill>
                        </a:uFill>
                        <a:latin typeface="Times New Roman" pitchFamily="18" charset="0"/>
                        <a:ea typeface="Calibri"/>
                        <a:cs typeface="Times New Roman" pitchFamily="18" charset="0"/>
                      </a:endParaRPr>
                    </a:p>
                  </a:txBody>
                  <a:tcPr marL="50800" marR="50800" marT="50800" marB="50800" anchor="ctr"/>
                </a:tc>
                <a:tc>
                  <a:txBody>
                    <a:bodyPr/>
                    <a:lstStyle/>
                    <a:p>
                      <a:pPr algn="ctr">
                        <a:lnSpc>
                          <a:spcPct val="115000"/>
                        </a:lnSpc>
                        <a:spcAft>
                          <a:spcPts val="0"/>
                        </a:spcAft>
                      </a:pPr>
                      <a:r>
                        <a:rPr lang="en-US" sz="1200" b="1" dirty="0">
                          <a:solidFill>
                            <a:schemeClr val="bg1"/>
                          </a:solidFill>
                          <a:uFill>
                            <a:solidFill>
                              <a:srgbClr val="000000"/>
                            </a:solidFill>
                          </a:uFill>
                          <a:latin typeface="Times New Roman" pitchFamily="18" charset="0"/>
                          <a:ea typeface="Calibri"/>
                          <a:cs typeface="Times New Roman" pitchFamily="18" charset="0"/>
                        </a:rPr>
                        <a:t>Duration</a:t>
                      </a:r>
                      <a:endParaRPr lang="en-IN" sz="1200" b="1" dirty="0">
                        <a:solidFill>
                          <a:schemeClr val="bg1"/>
                        </a:solidFill>
                        <a:uFill>
                          <a:solidFill>
                            <a:srgbClr val="000000"/>
                          </a:solidFill>
                        </a:uFill>
                        <a:latin typeface="Times New Roman" pitchFamily="18" charset="0"/>
                        <a:ea typeface="Calibri"/>
                        <a:cs typeface="Times New Roman" pitchFamily="18" charset="0"/>
                      </a:endParaRPr>
                    </a:p>
                  </a:txBody>
                  <a:tcPr marL="50800" marR="50800" marT="50800" marB="50800" anchor="ctr"/>
                </a:tc>
                <a:tc>
                  <a:txBody>
                    <a:bodyPr/>
                    <a:lstStyle/>
                    <a:p>
                      <a:pPr algn="ctr">
                        <a:lnSpc>
                          <a:spcPct val="115000"/>
                        </a:lnSpc>
                        <a:spcAft>
                          <a:spcPts val="0"/>
                        </a:spcAft>
                      </a:pPr>
                      <a:r>
                        <a:rPr lang="en-US" sz="1200" b="1" dirty="0">
                          <a:solidFill>
                            <a:schemeClr val="bg1"/>
                          </a:solidFill>
                          <a:uFill>
                            <a:solidFill>
                              <a:srgbClr val="000000"/>
                            </a:solidFill>
                          </a:uFill>
                          <a:latin typeface="Times New Roman" pitchFamily="18" charset="0"/>
                          <a:ea typeface="Calibri"/>
                          <a:cs typeface="Times New Roman" pitchFamily="18" charset="0"/>
                        </a:rPr>
                        <a:t>Level of Participants</a:t>
                      </a:r>
                      <a:endParaRPr lang="en-IN" sz="1200" b="1" dirty="0">
                        <a:solidFill>
                          <a:schemeClr val="bg1"/>
                        </a:solidFill>
                        <a:uFill>
                          <a:solidFill>
                            <a:srgbClr val="000000"/>
                          </a:solidFill>
                        </a:uFill>
                        <a:latin typeface="Times New Roman" pitchFamily="18" charset="0"/>
                        <a:ea typeface="Calibri"/>
                        <a:cs typeface="Times New Roman" pitchFamily="18" charset="0"/>
                      </a:endParaRPr>
                    </a:p>
                  </a:txBody>
                  <a:tcPr marL="50800" marR="50800" marT="50800" marB="50800" anchor="ctr"/>
                </a:tc>
                <a:tc>
                  <a:txBody>
                    <a:bodyPr/>
                    <a:lstStyle/>
                    <a:p>
                      <a:pPr algn="ctr">
                        <a:lnSpc>
                          <a:spcPct val="115000"/>
                        </a:lnSpc>
                        <a:spcAft>
                          <a:spcPts val="0"/>
                        </a:spcAft>
                      </a:pPr>
                      <a:r>
                        <a:rPr lang="en-US" sz="1200" b="1" dirty="0">
                          <a:solidFill>
                            <a:schemeClr val="bg1"/>
                          </a:solidFill>
                          <a:uFill>
                            <a:solidFill>
                              <a:srgbClr val="000000"/>
                            </a:solidFill>
                          </a:uFill>
                          <a:latin typeface="Times New Roman" pitchFamily="18" charset="0"/>
                          <a:ea typeface="Calibri"/>
                          <a:cs typeface="Times New Roman" pitchFamily="18" charset="0"/>
                        </a:rPr>
                        <a:t>No. of Participants</a:t>
                      </a:r>
                      <a:endParaRPr lang="en-IN" sz="1200" b="1" dirty="0">
                        <a:solidFill>
                          <a:schemeClr val="bg1"/>
                        </a:solidFill>
                        <a:uFill>
                          <a:solidFill>
                            <a:srgbClr val="000000"/>
                          </a:solidFill>
                        </a:uFill>
                        <a:latin typeface="Times New Roman" pitchFamily="18" charset="0"/>
                        <a:ea typeface="Calibri"/>
                        <a:cs typeface="Times New Roman" pitchFamily="18" charset="0"/>
                      </a:endParaRPr>
                    </a:p>
                  </a:txBody>
                  <a:tcPr marL="50800" marR="50800" marT="50800" marB="50800" anchor="ctr"/>
                </a:tc>
                <a:tc>
                  <a:txBody>
                    <a:bodyPr/>
                    <a:lstStyle/>
                    <a:p>
                      <a:pPr algn="ctr">
                        <a:lnSpc>
                          <a:spcPct val="115000"/>
                        </a:lnSpc>
                        <a:spcAft>
                          <a:spcPts val="0"/>
                        </a:spcAft>
                      </a:pPr>
                      <a:r>
                        <a:rPr lang="en-US" sz="1200" b="1" dirty="0">
                          <a:solidFill>
                            <a:schemeClr val="bg1"/>
                          </a:solidFill>
                          <a:uFill>
                            <a:solidFill>
                              <a:srgbClr val="000000"/>
                            </a:solidFill>
                          </a:uFill>
                          <a:latin typeface="Times New Roman" pitchFamily="18" charset="0"/>
                          <a:ea typeface="Calibri"/>
                          <a:cs typeface="Times New Roman" pitchFamily="18" charset="0"/>
                        </a:rPr>
                        <a:t>Resource Person</a:t>
                      </a:r>
                      <a:endParaRPr lang="en-IN" sz="1200" b="1" dirty="0">
                        <a:solidFill>
                          <a:schemeClr val="bg1"/>
                        </a:solidFill>
                        <a:uFill>
                          <a:solidFill>
                            <a:srgbClr val="000000"/>
                          </a:solidFill>
                        </a:uFill>
                        <a:latin typeface="Times New Roman" pitchFamily="18" charset="0"/>
                        <a:ea typeface="Calibri"/>
                        <a:cs typeface="Times New Roman" pitchFamily="18" charset="0"/>
                      </a:endParaRPr>
                    </a:p>
                    <a:p>
                      <a:pPr algn="ctr">
                        <a:lnSpc>
                          <a:spcPct val="115000"/>
                        </a:lnSpc>
                        <a:spcAft>
                          <a:spcPts val="0"/>
                        </a:spcAft>
                      </a:pPr>
                      <a:r>
                        <a:rPr lang="en-US" sz="1200" b="1" dirty="0">
                          <a:solidFill>
                            <a:schemeClr val="bg1"/>
                          </a:solidFill>
                          <a:uFill>
                            <a:solidFill>
                              <a:srgbClr val="000000"/>
                            </a:solidFill>
                          </a:uFill>
                          <a:latin typeface="Times New Roman" pitchFamily="18" charset="0"/>
                          <a:ea typeface="Calibri"/>
                          <a:cs typeface="Times New Roman" pitchFamily="18" charset="0"/>
                        </a:rPr>
                        <a:t>Invited</a:t>
                      </a:r>
                      <a:endParaRPr lang="en-IN" sz="1200" b="1" dirty="0">
                        <a:solidFill>
                          <a:schemeClr val="bg1"/>
                        </a:solidFill>
                        <a:uFill>
                          <a:solidFill>
                            <a:srgbClr val="000000"/>
                          </a:solidFill>
                        </a:uFill>
                        <a:latin typeface="Times New Roman" pitchFamily="18" charset="0"/>
                        <a:ea typeface="Calibri"/>
                        <a:cs typeface="Times New Roman" pitchFamily="18" charset="0"/>
                      </a:endParaRPr>
                    </a:p>
                  </a:txBody>
                  <a:tcPr marL="50800" marR="50800" marT="50800" marB="50800" anchor="ctr"/>
                </a:tc>
              </a:tr>
              <a:tr h="1149519">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1</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National Seminar on Biotechnology Research for Sustainable Development</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Feb 27-28, 2012</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Research Scholar and Teachers</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a:solidFill>
                            <a:srgbClr val="000000"/>
                          </a:solidFill>
                          <a:uFill>
                            <a:solidFill>
                              <a:srgbClr val="000000"/>
                            </a:solidFill>
                          </a:uFill>
                          <a:latin typeface="Times New Roman" pitchFamily="18" charset="0"/>
                          <a:ea typeface="Calibri"/>
                          <a:cs typeface="Times New Roman" pitchFamily="18" charset="0"/>
                        </a:rPr>
                        <a:t>20</a:t>
                      </a:r>
                      <a:endParaRPr lang="en-IN" sz="1000" b="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Prof. B. K. </a:t>
                      </a:r>
                      <a:r>
                        <a:rPr lang="en-US" sz="1000" b="0" dirty="0" err="1">
                          <a:solidFill>
                            <a:srgbClr val="000000"/>
                          </a:solidFill>
                          <a:uFill>
                            <a:solidFill>
                              <a:srgbClr val="000000"/>
                            </a:solidFill>
                          </a:uFill>
                          <a:latin typeface="Times New Roman" pitchFamily="18" charset="0"/>
                          <a:ea typeface="Calibri"/>
                          <a:cs typeface="Times New Roman" pitchFamily="18" charset="0"/>
                        </a:rPr>
                        <a:t>Konwar</a:t>
                      </a:r>
                      <a:r>
                        <a:rPr lang="en-US" sz="1000" b="0" dirty="0">
                          <a:solidFill>
                            <a:srgbClr val="000000"/>
                          </a:solidFill>
                          <a:uFill>
                            <a:solidFill>
                              <a:srgbClr val="000000"/>
                            </a:solidFill>
                          </a:uFill>
                          <a:latin typeface="Times New Roman" pitchFamily="18" charset="0"/>
                          <a:ea typeface="Calibri"/>
                          <a:cs typeface="Times New Roman" pitchFamily="18" charset="0"/>
                        </a:rPr>
                        <a:t>, </a:t>
                      </a:r>
                      <a:r>
                        <a:rPr lang="en-US" sz="1000" b="0" dirty="0" smtClean="0">
                          <a:solidFill>
                            <a:srgbClr val="000000"/>
                          </a:solidFill>
                          <a:uFill>
                            <a:solidFill>
                              <a:srgbClr val="000000"/>
                            </a:solidFill>
                          </a:uFill>
                          <a:latin typeface="Times New Roman" pitchFamily="18" charset="0"/>
                          <a:ea typeface="Calibri"/>
                          <a:cs typeface="Times New Roman" pitchFamily="18" charset="0"/>
                        </a:rPr>
                        <a:t>Vice-Chancellor, Nagaland University</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Dr. J. </a:t>
                      </a:r>
                      <a:r>
                        <a:rPr lang="en-US" sz="1000" b="0" dirty="0" err="1">
                          <a:solidFill>
                            <a:srgbClr val="000000"/>
                          </a:solidFill>
                          <a:uFill>
                            <a:solidFill>
                              <a:srgbClr val="000000"/>
                            </a:solidFill>
                          </a:uFill>
                          <a:latin typeface="Times New Roman" pitchFamily="18" charset="0"/>
                          <a:ea typeface="Calibri"/>
                          <a:cs typeface="Times New Roman" pitchFamily="18" charset="0"/>
                        </a:rPr>
                        <a:t>Mahanta</a:t>
                      </a:r>
                      <a:r>
                        <a:rPr lang="en-US" sz="1000" b="0" dirty="0">
                          <a:solidFill>
                            <a:srgbClr val="000000"/>
                          </a:solidFill>
                          <a:uFill>
                            <a:solidFill>
                              <a:srgbClr val="000000"/>
                            </a:solidFill>
                          </a:uFill>
                          <a:latin typeface="Times New Roman" pitchFamily="18" charset="0"/>
                          <a:ea typeface="Calibri"/>
                          <a:cs typeface="Times New Roman" pitchFamily="18" charset="0"/>
                        </a:rPr>
                        <a:t>, Director, RMRC, Dibrugarh</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Prof. U. C. </a:t>
                      </a:r>
                      <a:r>
                        <a:rPr lang="en-US" sz="1000" b="0" dirty="0" err="1" smtClean="0">
                          <a:solidFill>
                            <a:srgbClr val="000000"/>
                          </a:solidFill>
                          <a:uFill>
                            <a:solidFill>
                              <a:srgbClr val="000000"/>
                            </a:solidFill>
                          </a:uFill>
                          <a:latin typeface="Times New Roman" pitchFamily="18" charset="0"/>
                          <a:ea typeface="Calibri"/>
                          <a:cs typeface="Times New Roman" pitchFamily="18" charset="0"/>
                        </a:rPr>
                        <a:t>Banerjee</a:t>
                      </a:r>
                      <a:r>
                        <a:rPr lang="en-US" sz="1000" b="0" dirty="0" smtClean="0">
                          <a:solidFill>
                            <a:srgbClr val="000000"/>
                          </a:solidFill>
                          <a:uFill>
                            <a:solidFill>
                              <a:srgbClr val="000000"/>
                            </a:solidFill>
                          </a:uFill>
                          <a:latin typeface="Times New Roman" pitchFamily="18" charset="0"/>
                          <a:ea typeface="Calibri"/>
                          <a:cs typeface="Times New Roman" pitchFamily="18" charset="0"/>
                        </a:rPr>
                        <a:t>, NIPER, </a:t>
                      </a:r>
                      <a:r>
                        <a:rPr lang="en-US" sz="1000" b="0" dirty="0" err="1" smtClean="0">
                          <a:solidFill>
                            <a:srgbClr val="000000"/>
                          </a:solidFill>
                          <a:uFill>
                            <a:solidFill>
                              <a:srgbClr val="000000"/>
                            </a:solidFill>
                          </a:uFill>
                          <a:latin typeface="Times New Roman" pitchFamily="18" charset="0"/>
                          <a:ea typeface="Calibri"/>
                          <a:cs typeface="Times New Roman" pitchFamily="18" charset="0"/>
                        </a:rPr>
                        <a:t>Mohali</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r>
              <a:tr h="1347385">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2</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Workshop on Basic Tools and Techniques in Biotechnology and Bioinformatics</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March 21-22, 2016</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Under graduate students</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27</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c>
                  <a:txBody>
                    <a:bodyPr/>
                    <a:lstStyle/>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Prof. </a:t>
                      </a:r>
                      <a:r>
                        <a:rPr lang="en-US" sz="1000" b="0" dirty="0" err="1">
                          <a:solidFill>
                            <a:srgbClr val="000000"/>
                          </a:solidFill>
                          <a:uFill>
                            <a:solidFill>
                              <a:srgbClr val="000000"/>
                            </a:solidFill>
                          </a:uFill>
                          <a:latin typeface="Times New Roman" pitchFamily="18" charset="0"/>
                          <a:ea typeface="Calibri"/>
                          <a:cs typeface="Times New Roman" pitchFamily="18" charset="0"/>
                        </a:rPr>
                        <a:t>Samir</a:t>
                      </a:r>
                      <a:r>
                        <a:rPr lang="en-US" sz="1000" b="0" dirty="0">
                          <a:solidFill>
                            <a:srgbClr val="000000"/>
                          </a:solidFill>
                          <a:uFill>
                            <a:solidFill>
                              <a:srgbClr val="000000"/>
                            </a:solidFill>
                          </a:uFill>
                          <a:latin typeface="Times New Roman" pitchFamily="18" charset="0"/>
                          <a:ea typeface="Calibri"/>
                          <a:cs typeface="Times New Roman" pitchFamily="18" charset="0"/>
                        </a:rPr>
                        <a:t> Bhattacharya, INSA Professor</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Emeritus Professor,</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p>
                      <a:pPr algn="ctr">
                        <a:lnSpc>
                          <a:spcPct val="115000"/>
                        </a:lnSpc>
                        <a:spcAft>
                          <a:spcPts val="0"/>
                        </a:spcAft>
                      </a:pPr>
                      <a:r>
                        <a:rPr lang="en-US" sz="1000" b="0" dirty="0">
                          <a:solidFill>
                            <a:srgbClr val="000000"/>
                          </a:solidFill>
                          <a:uFill>
                            <a:solidFill>
                              <a:srgbClr val="000000"/>
                            </a:solidFill>
                          </a:uFill>
                          <a:latin typeface="Times New Roman" pitchFamily="18" charset="0"/>
                          <a:ea typeface="Calibri"/>
                          <a:cs typeface="Times New Roman" pitchFamily="18" charset="0"/>
                        </a:rPr>
                        <a:t>Dept of Zoology</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p>
                      <a:pPr algn="ctr">
                        <a:lnSpc>
                          <a:spcPct val="115000"/>
                        </a:lnSpc>
                        <a:spcAft>
                          <a:spcPts val="0"/>
                        </a:spcAft>
                      </a:pPr>
                      <a:r>
                        <a:rPr lang="en-US" sz="1000" b="0" dirty="0" err="1">
                          <a:solidFill>
                            <a:srgbClr val="000000"/>
                          </a:solidFill>
                          <a:uFill>
                            <a:solidFill>
                              <a:srgbClr val="000000"/>
                            </a:solidFill>
                          </a:uFill>
                          <a:latin typeface="Times New Roman" pitchFamily="18" charset="0"/>
                          <a:ea typeface="Calibri"/>
                          <a:cs typeface="Times New Roman" pitchFamily="18" charset="0"/>
                        </a:rPr>
                        <a:t>Viswa</a:t>
                      </a:r>
                      <a:r>
                        <a:rPr lang="en-US" sz="1000" b="0" dirty="0">
                          <a:solidFill>
                            <a:srgbClr val="000000"/>
                          </a:solidFill>
                          <a:uFill>
                            <a:solidFill>
                              <a:srgbClr val="000000"/>
                            </a:solidFill>
                          </a:uFill>
                          <a:latin typeface="Times New Roman" pitchFamily="18" charset="0"/>
                          <a:ea typeface="Calibri"/>
                          <a:cs typeface="Times New Roman" pitchFamily="18" charset="0"/>
                        </a:rPr>
                        <a:t> </a:t>
                      </a:r>
                      <a:r>
                        <a:rPr lang="en-US" sz="1000" b="0" dirty="0" err="1">
                          <a:solidFill>
                            <a:srgbClr val="000000"/>
                          </a:solidFill>
                          <a:uFill>
                            <a:solidFill>
                              <a:srgbClr val="000000"/>
                            </a:solidFill>
                          </a:uFill>
                          <a:latin typeface="Times New Roman" pitchFamily="18" charset="0"/>
                          <a:ea typeface="Calibri"/>
                          <a:cs typeface="Times New Roman" pitchFamily="18" charset="0"/>
                        </a:rPr>
                        <a:t>Bharati</a:t>
                      </a:r>
                      <a:r>
                        <a:rPr lang="en-US" sz="1000" b="0" dirty="0">
                          <a:solidFill>
                            <a:srgbClr val="000000"/>
                          </a:solidFill>
                          <a:uFill>
                            <a:solidFill>
                              <a:srgbClr val="000000"/>
                            </a:solidFill>
                          </a:uFill>
                          <a:latin typeface="Times New Roman" pitchFamily="18" charset="0"/>
                          <a:ea typeface="Calibri"/>
                          <a:cs typeface="Times New Roman" pitchFamily="18" charset="0"/>
                        </a:rPr>
                        <a:t> University, </a:t>
                      </a:r>
                      <a:r>
                        <a:rPr lang="en-US" sz="1000" b="0" dirty="0" err="1">
                          <a:solidFill>
                            <a:srgbClr val="000000"/>
                          </a:solidFill>
                          <a:uFill>
                            <a:solidFill>
                              <a:srgbClr val="000000"/>
                            </a:solidFill>
                          </a:uFill>
                          <a:latin typeface="Times New Roman" pitchFamily="18" charset="0"/>
                          <a:ea typeface="Calibri"/>
                          <a:cs typeface="Times New Roman" pitchFamily="18" charset="0"/>
                        </a:rPr>
                        <a:t>Shantiniketan</a:t>
                      </a:r>
                      <a:r>
                        <a:rPr lang="en-US" sz="1000" b="0" dirty="0">
                          <a:solidFill>
                            <a:srgbClr val="000000"/>
                          </a:solidFill>
                          <a:uFill>
                            <a:solidFill>
                              <a:srgbClr val="000000"/>
                            </a:solidFill>
                          </a:uFill>
                          <a:latin typeface="Times New Roman" pitchFamily="18" charset="0"/>
                          <a:ea typeface="Calibri"/>
                          <a:cs typeface="Times New Roman" pitchFamily="18" charset="0"/>
                        </a:rPr>
                        <a:t>, West Bengal</a:t>
                      </a:r>
                      <a:endParaRPr lang="en-IN" sz="1000" b="0" dirty="0">
                        <a:solidFill>
                          <a:srgbClr val="000000"/>
                        </a:solidFill>
                        <a:uFill>
                          <a:solidFill>
                            <a:srgbClr val="000000"/>
                          </a:solidFill>
                        </a:uFill>
                        <a:latin typeface="Times New Roman" pitchFamily="18" charset="0"/>
                        <a:ea typeface="Calibri"/>
                        <a:cs typeface="Times New Roman" pitchFamily="18" charset="0"/>
                      </a:endParaRPr>
                    </a:p>
                  </a:txBody>
                  <a:tcPr marL="50800" marR="50800" marT="50800" marB="50800"/>
                </a:tc>
              </a:tr>
            </a:tbl>
          </a:graphicData>
        </a:graphic>
      </p:graphicFrame>
      <p:sp>
        <p:nvSpPr>
          <p:cNvPr id="5" name="TextBox 4"/>
          <p:cNvSpPr txBox="1"/>
          <p:nvPr/>
        </p:nvSpPr>
        <p:spPr>
          <a:xfrm>
            <a:off x="714348" y="3071810"/>
            <a:ext cx="7286676" cy="584775"/>
          </a:xfrm>
          <a:prstGeom prst="rect">
            <a:avLst/>
          </a:prstGeom>
          <a:noFill/>
        </p:spPr>
        <p:txBody>
          <a:bodyPr wrap="square" rtlCol="0">
            <a:spAutoFit/>
          </a:bodyPr>
          <a:lstStyle/>
          <a:p>
            <a:r>
              <a:rPr lang="en-US" sz="1400" b="1" dirty="0" smtClean="0"/>
              <a:t>Seminar/Symposia organized with DBT-HRD support</a:t>
            </a:r>
          </a:p>
          <a:p>
            <a:endParaRPr lang="en-IN"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TotalTime>
  <Words>7790</Words>
  <Application>Microsoft Office PowerPoint</Application>
  <PresentationFormat>On-screen Show (4:3)</PresentationFormat>
  <Paragraphs>770</Paragraphs>
  <Slides>54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Office Theme</vt:lpstr>
      <vt:lpstr>MarvinOLE</vt:lpstr>
      <vt:lpstr> Strengthening  of Biotechnology Teaching,  Training and Research IN UNIVERSITY AND COLLEGEs IN NORTH-EAST </vt:lpstr>
      <vt:lpstr>Project Particulars</vt:lpstr>
      <vt:lpstr>OBJECTIVES:</vt:lpstr>
      <vt:lpstr>Slide 4</vt:lpstr>
      <vt:lpstr>Slide 5</vt:lpstr>
      <vt:lpstr>Slide 6</vt:lpstr>
      <vt:lpstr>Slide 7</vt:lpstr>
      <vt:lpstr>Slide 8</vt:lpstr>
      <vt:lpstr>Slide 9</vt:lpstr>
      <vt:lpstr>Slide 10</vt:lpstr>
      <vt:lpstr>Slide 11</vt:lpstr>
      <vt:lpstr>Slide 12</vt:lpstr>
      <vt:lpstr>INFRASTRUCTURE DEVELOPED</vt:lpstr>
      <vt:lpstr>Thrust Areas of Research</vt:lpstr>
      <vt:lpstr>Microbial Biotechnology</vt:lpstr>
      <vt:lpstr>Slide 16</vt:lpstr>
      <vt:lpstr>Slide 17</vt:lpstr>
      <vt:lpstr>Slide 18</vt:lpstr>
      <vt:lpstr>Slide 19</vt:lpstr>
      <vt:lpstr>Slide 20</vt:lpstr>
      <vt:lpstr>Slide 21</vt:lpstr>
      <vt:lpstr>Slide 22</vt:lpstr>
      <vt:lpstr>Slide 23</vt:lpstr>
      <vt:lpstr>Pharmaceutical Biotechnology</vt:lpstr>
      <vt:lpstr>Slide 25</vt:lpstr>
      <vt:lpstr>Slide 26</vt:lpstr>
      <vt:lpstr>Slide 27</vt:lpstr>
      <vt:lpstr>Slide 28</vt:lpstr>
      <vt:lpstr>Slide 29</vt:lpstr>
      <vt:lpstr>Slide 30</vt:lpstr>
      <vt:lpstr>Slide 31</vt:lpstr>
      <vt:lpstr>Slide 32</vt:lpstr>
      <vt:lpstr>Slide 33</vt:lpstr>
      <vt:lpstr>Bioinformatics</vt:lpstr>
      <vt:lpstr>Design and Identification of Novel malaria inhibitor via Laplacian-modified Bayesian based QSAR Modeling, Virtual Screening and Molecular Docking Study </vt:lpstr>
      <vt:lpstr>Comparative modelling of Plasmodium falciparam Dihydropteroate Synthase 2 and docking  study against compounds from anti-malarial plant Carcia papaya and Swertia chirata</vt:lpstr>
      <vt:lpstr>Design, virtual screening and docking study of novel NS3 inhibitors by targeting protein-protein interacting sites of dengue virus - a novel approach: </vt:lpstr>
      <vt:lpstr>Homology modeling and docking studies of Plasmodium falciparum  telomerase reverse transcriptase with berberine and some of its  derivatives </vt:lpstr>
      <vt:lpstr>In silico antigenic site evaluation and antiviral therapy against dengue serotypes</vt:lpstr>
      <vt:lpstr>An in silico Approach for Identification of antimycobacterial compounds </vt:lpstr>
      <vt:lpstr>Slide 41</vt:lpstr>
      <vt:lpstr>Slide 42</vt:lpstr>
      <vt:lpstr>List of publications from the Centre for Biotechnology &amp; Bioinformatics, Dibrugarh University</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 Strengthening  of Biotechnology Teaching,  Training and Research</dc:title>
  <dc:creator>Admin</dc:creator>
  <cp:lastModifiedBy>admin</cp:lastModifiedBy>
  <cp:revision>82</cp:revision>
  <dcterms:created xsi:type="dcterms:W3CDTF">2016-08-31T05:00:57Z</dcterms:created>
  <dcterms:modified xsi:type="dcterms:W3CDTF">2016-09-01T11:39:08Z</dcterms:modified>
</cp:coreProperties>
</file>